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x="18288000" cy="10287000"/>
  <p:notesSz cx="6858000" cy="9144000"/>
  <p:embeddedFontLst>
    <p:embeddedFont>
      <p:font typeface="Now" charset="1" panose="00000500000000000000"/>
      <p:regular r:id="rId34"/>
    </p:embeddedFont>
    <p:embeddedFont>
      <p:font typeface="Now Bold" charset="1" panose="00000800000000000000"/>
      <p:regular r:id="rId35"/>
    </p:embeddedFont>
    <p:embeddedFont>
      <p:font typeface="DM Sans Bold" charset="1" panose="00000000000000000000"/>
      <p:regular r:id="rId36"/>
    </p:embeddedFont>
    <p:embeddedFont>
      <p:font typeface="DM Sans" charset="1" panose="000000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13.pn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3.png" Type="http://schemas.openxmlformats.org/officeDocument/2006/relationships/image"/><Relationship Id="rId5" Target="../media/image45.jpeg" Type="http://schemas.openxmlformats.org/officeDocument/2006/relationships/image"/><Relationship Id="rId6" Target="../media/image46.png" Type="http://schemas.openxmlformats.org/officeDocument/2006/relationships/image"/><Relationship Id="rId7" Target="../media/image47.svg" Type="http://schemas.openxmlformats.org/officeDocument/2006/relationships/image"/><Relationship Id="rId8" Target="../media/image48.png" Type="http://schemas.openxmlformats.org/officeDocument/2006/relationships/image"/><Relationship Id="rId9" Target="../media/image49.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53.png" Type="http://schemas.openxmlformats.org/officeDocument/2006/relationships/image"/><Relationship Id="rId6" Target="../media/image5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13.png" Type="http://schemas.openxmlformats.org/officeDocument/2006/relationships/image"/><Relationship Id="rId5" Target="../media/image55.jpeg" Type="http://schemas.openxmlformats.org/officeDocument/2006/relationships/image"/><Relationship Id="rId6" Target="../media/image56.jpeg" Type="http://schemas.openxmlformats.org/officeDocument/2006/relationships/image"/><Relationship Id="rId7" Target="../media/image57.jpeg" Type="http://schemas.openxmlformats.org/officeDocument/2006/relationships/image"/><Relationship Id="rId8" Target="../media/image5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60.png" Type="http://schemas.openxmlformats.org/officeDocument/2006/relationships/image"/><Relationship Id="rId6" Target="../media/image61.png" Type="http://schemas.openxmlformats.org/officeDocument/2006/relationships/image"/><Relationship Id="rId7" Target="../media/image6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 Id="rId4" Target="../media/image66.jpeg" Type="http://schemas.openxmlformats.org/officeDocument/2006/relationships/image"/><Relationship Id="rId5" Target="../media/image67.png" Type="http://schemas.openxmlformats.org/officeDocument/2006/relationships/image"/><Relationship Id="rId6" Target="../media/image68.jpeg" Type="http://schemas.openxmlformats.org/officeDocument/2006/relationships/image"/><Relationship Id="rId7" Target="../media/image69.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0.jpeg" Type="http://schemas.openxmlformats.org/officeDocument/2006/relationships/image"/><Relationship Id="rId3" Target="../media/image71.png" Type="http://schemas.openxmlformats.org/officeDocument/2006/relationships/image"/><Relationship Id="rId4" Target="../media/image72.svg" Type="http://schemas.openxmlformats.org/officeDocument/2006/relationships/image"/><Relationship Id="rId5" Target="../media/image73.png" Type="http://schemas.openxmlformats.org/officeDocument/2006/relationships/image"/><Relationship Id="rId6" Target="../media/image74.svg" Type="http://schemas.openxmlformats.org/officeDocument/2006/relationships/image"/><Relationship Id="rId7" Target="../media/image75.png" Type="http://schemas.openxmlformats.org/officeDocument/2006/relationships/image"/><Relationship Id="rId8" Target="../media/image76.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1.svg" Type="http://schemas.openxmlformats.org/officeDocument/2006/relationships/image"/><Relationship Id="rId2" Target="../media/image77.jpeg" Type="http://schemas.openxmlformats.org/officeDocument/2006/relationships/image"/><Relationship Id="rId3" Target="../media/image71.png" Type="http://schemas.openxmlformats.org/officeDocument/2006/relationships/image"/><Relationship Id="rId4" Target="../media/image72.svg" Type="http://schemas.openxmlformats.org/officeDocument/2006/relationships/image"/><Relationship Id="rId5" Target="../media/image73.png" Type="http://schemas.openxmlformats.org/officeDocument/2006/relationships/image"/><Relationship Id="rId6" Target="../media/image74.svg" Type="http://schemas.openxmlformats.org/officeDocument/2006/relationships/image"/><Relationship Id="rId7" Target="../media/image78.png" Type="http://schemas.openxmlformats.org/officeDocument/2006/relationships/image"/><Relationship Id="rId8" Target="../media/image79.svg" Type="http://schemas.openxmlformats.org/officeDocument/2006/relationships/image"/><Relationship Id="rId9" Target="../media/image80.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82.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83.jpeg" Type="http://schemas.openxmlformats.org/officeDocument/2006/relationships/image"/><Relationship Id="rId5" Target="../media/image8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png" Type="http://schemas.openxmlformats.org/officeDocument/2006/relationships/image"/><Relationship Id="rId2" Target="../media/image85.jpeg" Type="http://schemas.openxmlformats.org/officeDocument/2006/relationships/image"/><Relationship Id="rId3" Target="../media/image86.jpeg" Type="http://schemas.openxmlformats.org/officeDocument/2006/relationships/image"/><Relationship Id="rId4" Target="../media/image13.png" Type="http://schemas.openxmlformats.org/officeDocument/2006/relationships/image"/><Relationship Id="rId5" Target="../media/image9.png" Type="http://schemas.openxmlformats.org/officeDocument/2006/relationships/image"/><Relationship Id="rId6" Target="../media/image10.svg" Type="http://schemas.openxmlformats.org/officeDocument/2006/relationships/image"/><Relationship Id="rId7" Target="../media/image87.png" Type="http://schemas.openxmlformats.org/officeDocument/2006/relationships/image"/><Relationship Id="rId8" Target="../media/image88.svg" Type="http://schemas.openxmlformats.org/officeDocument/2006/relationships/image"/><Relationship Id="rId9"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 Id="rId8"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png" Type="http://schemas.openxmlformats.org/officeDocument/2006/relationships/image"/><Relationship Id="rId11" Target="../media/image26.png" Type="http://schemas.openxmlformats.org/officeDocument/2006/relationships/image"/><Relationship Id="rId12" Target="../media/image27.png" Type="http://schemas.openxmlformats.org/officeDocument/2006/relationships/image"/><Relationship Id="rId13" Target="../media/image28.png" Type="http://schemas.openxmlformats.org/officeDocument/2006/relationships/image"/><Relationship Id="rId14" Target="../media/image29.png" Type="http://schemas.openxmlformats.org/officeDocument/2006/relationships/image"/><Relationship Id="rId15" Target="../media/image30.png" Type="http://schemas.openxmlformats.org/officeDocument/2006/relationships/image"/><Relationship Id="rId16" Target="../media/image31.png" Type="http://schemas.openxmlformats.org/officeDocument/2006/relationships/image"/><Relationship Id="rId17" Target="../media/image32.jpeg" Type="http://schemas.openxmlformats.org/officeDocument/2006/relationships/image"/><Relationship Id="rId18" Target="../media/image33.jpeg" Type="http://schemas.openxmlformats.org/officeDocument/2006/relationships/image"/><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 Id="rId5" Target="../media/image20.png" Type="http://schemas.openxmlformats.org/officeDocument/2006/relationships/image"/><Relationship Id="rId6" Target="../media/image21.png" Type="http://schemas.openxmlformats.org/officeDocument/2006/relationships/image"/><Relationship Id="rId7" Target="../media/image22.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3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5400000">
            <a:off x="11392544" y="4154952"/>
            <a:ext cx="11958151" cy="1929323"/>
            <a:chOff x="0" y="0"/>
            <a:chExt cx="3149472" cy="508135"/>
          </a:xfrm>
        </p:grpSpPr>
        <p:sp>
          <p:nvSpPr>
            <p:cNvPr name="Freeform 3" id="3"/>
            <p:cNvSpPr/>
            <p:nvPr/>
          </p:nvSpPr>
          <p:spPr>
            <a:xfrm flipH="false" flipV="false" rot="0">
              <a:off x="0" y="0"/>
              <a:ext cx="3149472" cy="508135"/>
            </a:xfrm>
            <a:custGeom>
              <a:avLst/>
              <a:gdLst/>
              <a:ahLst/>
              <a:cxnLst/>
              <a:rect r="r" b="b" t="t" l="l"/>
              <a:pathLst>
                <a:path h="508135" w="3149472">
                  <a:moveTo>
                    <a:pt x="0" y="0"/>
                  </a:moveTo>
                  <a:lnTo>
                    <a:pt x="3149472" y="0"/>
                  </a:lnTo>
                  <a:lnTo>
                    <a:pt x="3149472" y="508135"/>
                  </a:lnTo>
                  <a:lnTo>
                    <a:pt x="0" y="508135"/>
                  </a:lnTo>
                  <a:close/>
                </a:path>
              </a:pathLst>
            </a:custGeom>
            <a:solidFill>
              <a:srgbClr val="145DA0"/>
            </a:solidFill>
          </p:spPr>
        </p:sp>
        <p:sp>
          <p:nvSpPr>
            <p:cNvPr name="TextBox 4" id="4"/>
            <p:cNvSpPr txBox="true"/>
            <p:nvPr/>
          </p:nvSpPr>
          <p:spPr>
            <a:xfrm>
              <a:off x="0" y="-28575"/>
              <a:ext cx="3149472" cy="536710"/>
            </a:xfrm>
            <a:prstGeom prst="rect">
              <a:avLst/>
            </a:prstGeom>
          </p:spPr>
          <p:txBody>
            <a:bodyPr anchor="ctr" rtlCol="false" tIns="50800" lIns="50800" bIns="50800" rIns="50800"/>
            <a:lstStyle/>
            <a:p>
              <a:pPr algn="ctr">
                <a:lnSpc>
                  <a:spcPts val="2590"/>
                </a:lnSpc>
              </a:pPr>
            </a:p>
          </p:txBody>
        </p:sp>
      </p:grpSp>
      <p:sp>
        <p:nvSpPr>
          <p:cNvPr name="Freeform 5" id="5"/>
          <p:cNvSpPr/>
          <p:nvPr/>
        </p:nvSpPr>
        <p:spPr>
          <a:xfrm flipH="false" flipV="false" rot="0">
            <a:off x="11208957" y="-1011147"/>
            <a:ext cx="2647750" cy="2647750"/>
          </a:xfrm>
          <a:custGeom>
            <a:avLst/>
            <a:gdLst/>
            <a:ahLst/>
            <a:cxnLst/>
            <a:rect r="r" b="b" t="t" l="l"/>
            <a:pathLst>
              <a:path h="2647750" w="2647750">
                <a:moveTo>
                  <a:pt x="0" y="0"/>
                </a:moveTo>
                <a:lnTo>
                  <a:pt x="2647750" y="0"/>
                </a:lnTo>
                <a:lnTo>
                  <a:pt x="2647750" y="2647750"/>
                </a:lnTo>
                <a:lnTo>
                  <a:pt x="0" y="26477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95175" y="8630507"/>
            <a:ext cx="2647750" cy="2647750"/>
          </a:xfrm>
          <a:custGeom>
            <a:avLst/>
            <a:gdLst/>
            <a:ahLst/>
            <a:cxnLst/>
            <a:rect r="r" b="b" t="t" l="l"/>
            <a:pathLst>
              <a:path h="2647750" w="2647750">
                <a:moveTo>
                  <a:pt x="0" y="0"/>
                </a:moveTo>
                <a:lnTo>
                  <a:pt x="2647750" y="0"/>
                </a:lnTo>
                <a:lnTo>
                  <a:pt x="2647750" y="2647751"/>
                </a:lnTo>
                <a:lnTo>
                  <a:pt x="0" y="26477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953896" y="1784267"/>
            <a:ext cx="8957955" cy="6718466"/>
          </a:xfrm>
          <a:custGeom>
            <a:avLst/>
            <a:gdLst/>
            <a:ahLst/>
            <a:cxnLst/>
            <a:rect r="r" b="b" t="t" l="l"/>
            <a:pathLst>
              <a:path h="6718466" w="8957955">
                <a:moveTo>
                  <a:pt x="0" y="0"/>
                </a:moveTo>
                <a:lnTo>
                  <a:pt x="8957955" y="0"/>
                </a:lnTo>
                <a:lnTo>
                  <a:pt x="8957955" y="6718466"/>
                </a:lnTo>
                <a:lnTo>
                  <a:pt x="0" y="6718466"/>
                </a:lnTo>
                <a:lnTo>
                  <a:pt x="0" y="0"/>
                </a:lnTo>
                <a:close/>
              </a:path>
            </a:pathLst>
          </a:custGeom>
          <a:blipFill>
            <a:blip r:embed="rId4"/>
            <a:stretch>
              <a:fillRect l="0" t="0" r="0" b="0"/>
            </a:stretch>
          </a:blipFill>
        </p:spPr>
      </p:sp>
      <p:sp>
        <p:nvSpPr>
          <p:cNvPr name="Freeform 8" id="8"/>
          <p:cNvSpPr/>
          <p:nvPr/>
        </p:nvSpPr>
        <p:spPr>
          <a:xfrm flipH="false" flipV="false" rot="0">
            <a:off x="485812" y="348836"/>
            <a:ext cx="2220133" cy="2870862"/>
          </a:xfrm>
          <a:custGeom>
            <a:avLst/>
            <a:gdLst/>
            <a:ahLst/>
            <a:cxnLst/>
            <a:rect r="r" b="b" t="t" l="l"/>
            <a:pathLst>
              <a:path h="2870862" w="2220133">
                <a:moveTo>
                  <a:pt x="0" y="0"/>
                </a:moveTo>
                <a:lnTo>
                  <a:pt x="2220133" y="0"/>
                </a:lnTo>
                <a:lnTo>
                  <a:pt x="2220133" y="2870862"/>
                </a:lnTo>
                <a:lnTo>
                  <a:pt x="0" y="2870862"/>
                </a:lnTo>
                <a:lnTo>
                  <a:pt x="0" y="0"/>
                </a:lnTo>
                <a:close/>
              </a:path>
            </a:pathLst>
          </a:custGeom>
          <a:blipFill>
            <a:blip r:embed="rId5"/>
            <a:stretch>
              <a:fillRect l="0" t="0" r="0" b="0"/>
            </a:stretch>
          </a:blipFill>
        </p:spPr>
      </p:sp>
      <p:sp>
        <p:nvSpPr>
          <p:cNvPr name="TextBox 9" id="9"/>
          <p:cNvSpPr txBox="true"/>
          <p:nvPr/>
        </p:nvSpPr>
        <p:spPr>
          <a:xfrm rot="0">
            <a:off x="485812" y="3339398"/>
            <a:ext cx="8141873" cy="3239773"/>
          </a:xfrm>
          <a:prstGeom prst="rect">
            <a:avLst/>
          </a:prstGeom>
        </p:spPr>
        <p:txBody>
          <a:bodyPr anchor="t" rtlCol="false" tIns="0" lIns="0" bIns="0" rIns="0">
            <a:spAutoFit/>
          </a:bodyPr>
          <a:lstStyle/>
          <a:p>
            <a:pPr algn="l">
              <a:lnSpc>
                <a:spcPts val="8538"/>
              </a:lnSpc>
            </a:pPr>
            <a:r>
              <a:rPr lang="en-US" sz="6998">
                <a:solidFill>
                  <a:srgbClr val="A6A6A6"/>
                </a:solidFill>
                <a:latin typeface="Now"/>
                <a:ea typeface="Now"/>
                <a:cs typeface="Now"/>
                <a:sym typeface="Now"/>
              </a:rPr>
              <a:t>CONTRACTED POLICE SERVICES PROPOSAL</a:t>
            </a:r>
          </a:p>
        </p:txBody>
      </p:sp>
      <p:sp>
        <p:nvSpPr>
          <p:cNvPr name="TextBox 10" id="10"/>
          <p:cNvSpPr txBox="true"/>
          <p:nvPr/>
        </p:nvSpPr>
        <p:spPr>
          <a:xfrm rot="0">
            <a:off x="3228702" y="945963"/>
            <a:ext cx="3883545" cy="1676607"/>
          </a:xfrm>
          <a:prstGeom prst="rect">
            <a:avLst/>
          </a:prstGeom>
        </p:spPr>
        <p:txBody>
          <a:bodyPr anchor="t" rtlCol="false" tIns="0" lIns="0" bIns="0" rIns="0">
            <a:spAutoFit/>
          </a:bodyPr>
          <a:lstStyle/>
          <a:p>
            <a:pPr algn="l">
              <a:lnSpc>
                <a:spcPts val="4475"/>
              </a:lnSpc>
            </a:pPr>
            <a:r>
              <a:rPr lang="en-US" b="true" sz="3668" spc="366">
                <a:solidFill>
                  <a:srgbClr val="A6A6A6"/>
                </a:solidFill>
                <a:latin typeface="Now Bold"/>
                <a:ea typeface="Now Bold"/>
                <a:cs typeface="Now Bold"/>
                <a:sym typeface="Now Bold"/>
              </a:rPr>
              <a:t>SNOQUALMIE POLICE DEPARTMENT</a:t>
            </a:r>
          </a:p>
        </p:txBody>
      </p:sp>
      <p:sp>
        <p:nvSpPr>
          <p:cNvPr name="TextBox 11" id="11"/>
          <p:cNvSpPr txBox="true"/>
          <p:nvPr/>
        </p:nvSpPr>
        <p:spPr>
          <a:xfrm rot="0">
            <a:off x="485812" y="7101523"/>
            <a:ext cx="3087427" cy="496915"/>
          </a:xfrm>
          <a:prstGeom prst="rect">
            <a:avLst/>
          </a:prstGeom>
        </p:spPr>
        <p:txBody>
          <a:bodyPr anchor="t" rtlCol="false" tIns="0" lIns="0" bIns="0" rIns="0">
            <a:spAutoFit/>
          </a:bodyPr>
          <a:lstStyle/>
          <a:p>
            <a:pPr algn="just" marL="0" indent="0" lvl="0">
              <a:lnSpc>
                <a:spcPts val="4149"/>
              </a:lnSpc>
              <a:spcBef>
                <a:spcPct val="0"/>
              </a:spcBef>
            </a:pPr>
            <a:r>
              <a:rPr lang="en-US" sz="2593">
                <a:solidFill>
                  <a:srgbClr val="A6A6A6"/>
                </a:solidFill>
                <a:latin typeface="Now"/>
                <a:ea typeface="Now"/>
                <a:cs typeface="Now"/>
                <a:sym typeface="Now"/>
              </a:rPr>
              <a:t>Presented To</a:t>
            </a:r>
          </a:p>
        </p:txBody>
      </p:sp>
      <p:sp>
        <p:nvSpPr>
          <p:cNvPr name="TextBox 12" id="12"/>
          <p:cNvSpPr txBox="true"/>
          <p:nvPr/>
        </p:nvSpPr>
        <p:spPr>
          <a:xfrm rot="0">
            <a:off x="485812" y="7612427"/>
            <a:ext cx="3410604" cy="399800"/>
          </a:xfrm>
          <a:prstGeom prst="rect">
            <a:avLst/>
          </a:prstGeom>
        </p:spPr>
        <p:txBody>
          <a:bodyPr anchor="t" rtlCol="false" tIns="0" lIns="0" bIns="0" rIns="0">
            <a:spAutoFit/>
          </a:bodyPr>
          <a:lstStyle/>
          <a:p>
            <a:pPr algn="just" marL="0" indent="0" lvl="0">
              <a:lnSpc>
                <a:spcPts val="3307"/>
              </a:lnSpc>
              <a:spcBef>
                <a:spcPct val="0"/>
              </a:spcBef>
            </a:pPr>
            <a:r>
              <a:rPr lang="en-US" b="true" sz="2067">
                <a:solidFill>
                  <a:srgbClr val="A6A6A6"/>
                </a:solidFill>
                <a:latin typeface="Now Bold"/>
                <a:ea typeface="Now Bold"/>
                <a:cs typeface="Now Bold"/>
                <a:sym typeface="Now Bold"/>
              </a:rPr>
              <a:t>North Bend City Council</a:t>
            </a:r>
          </a:p>
        </p:txBody>
      </p:sp>
      <p:sp>
        <p:nvSpPr>
          <p:cNvPr name="TextBox 13" id="13"/>
          <p:cNvSpPr txBox="true"/>
          <p:nvPr/>
        </p:nvSpPr>
        <p:spPr>
          <a:xfrm rot="0">
            <a:off x="4288187" y="7101523"/>
            <a:ext cx="3087427" cy="496915"/>
          </a:xfrm>
          <a:prstGeom prst="rect">
            <a:avLst/>
          </a:prstGeom>
        </p:spPr>
        <p:txBody>
          <a:bodyPr anchor="t" rtlCol="false" tIns="0" lIns="0" bIns="0" rIns="0">
            <a:spAutoFit/>
          </a:bodyPr>
          <a:lstStyle/>
          <a:p>
            <a:pPr algn="just" marL="0" indent="0" lvl="0">
              <a:lnSpc>
                <a:spcPts val="4149"/>
              </a:lnSpc>
              <a:spcBef>
                <a:spcPct val="0"/>
              </a:spcBef>
            </a:pPr>
            <a:r>
              <a:rPr lang="en-US" sz="2593">
                <a:solidFill>
                  <a:srgbClr val="A6A6A6"/>
                </a:solidFill>
                <a:latin typeface="Now"/>
                <a:ea typeface="Now"/>
                <a:cs typeface="Now"/>
                <a:sym typeface="Now"/>
              </a:rPr>
              <a:t>Presented By</a:t>
            </a:r>
          </a:p>
        </p:txBody>
      </p:sp>
      <p:sp>
        <p:nvSpPr>
          <p:cNvPr name="TextBox 14" id="14"/>
          <p:cNvSpPr txBox="true"/>
          <p:nvPr/>
        </p:nvSpPr>
        <p:spPr>
          <a:xfrm rot="0">
            <a:off x="4288187" y="7612427"/>
            <a:ext cx="4339498" cy="1656836"/>
          </a:xfrm>
          <a:prstGeom prst="rect">
            <a:avLst/>
          </a:prstGeom>
        </p:spPr>
        <p:txBody>
          <a:bodyPr anchor="t" rtlCol="false" tIns="0" lIns="0" bIns="0" rIns="0">
            <a:spAutoFit/>
          </a:bodyPr>
          <a:lstStyle/>
          <a:p>
            <a:pPr algn="just">
              <a:lnSpc>
                <a:spcPts val="3307"/>
              </a:lnSpc>
            </a:pPr>
            <a:r>
              <a:rPr lang="en-US" sz="2067" b="true">
                <a:solidFill>
                  <a:srgbClr val="A6A6A6"/>
                </a:solidFill>
                <a:latin typeface="Now Bold"/>
                <a:ea typeface="Now Bold"/>
                <a:cs typeface="Now Bold"/>
                <a:sym typeface="Now Bold"/>
              </a:rPr>
              <a:t>Gary Horejsi, Police Captain</a:t>
            </a:r>
          </a:p>
          <a:p>
            <a:pPr algn="just">
              <a:lnSpc>
                <a:spcPts val="3307"/>
              </a:lnSpc>
            </a:pPr>
            <a:r>
              <a:rPr lang="en-US" sz="2067" b="true">
                <a:solidFill>
                  <a:srgbClr val="A6A6A6"/>
                </a:solidFill>
                <a:latin typeface="Now Bold"/>
                <a:ea typeface="Now Bold"/>
                <a:cs typeface="Now Bold"/>
                <a:sym typeface="Now Bold"/>
              </a:rPr>
              <a:t>Drew Bouta, Finance Director</a:t>
            </a:r>
          </a:p>
          <a:p>
            <a:pPr algn="just" marL="0" indent="0" lvl="0">
              <a:lnSpc>
                <a:spcPts val="3307"/>
              </a:lnSpc>
              <a:spcBef>
                <a:spcPct val="0"/>
              </a:spcBef>
            </a:pPr>
          </a:p>
          <a:p>
            <a:pPr algn="just" marL="0" indent="0" lvl="0">
              <a:lnSpc>
                <a:spcPts val="3307"/>
              </a:lnSpc>
              <a:spcBef>
                <a:spcPct val="0"/>
              </a:spcBef>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1313163">
            <a:off x="-4261137" y="6573910"/>
            <a:ext cx="9085628" cy="5368780"/>
          </a:xfrm>
          <a:custGeom>
            <a:avLst/>
            <a:gdLst/>
            <a:ahLst/>
            <a:cxnLst/>
            <a:rect r="r" b="b" t="t" l="l"/>
            <a:pathLst>
              <a:path h="5368780" w="9085628">
                <a:moveTo>
                  <a:pt x="0" y="0"/>
                </a:moveTo>
                <a:lnTo>
                  <a:pt x="9085628" y="0"/>
                </a:lnTo>
                <a:lnTo>
                  <a:pt x="9085628" y="5368780"/>
                </a:lnTo>
                <a:lnTo>
                  <a:pt x="0" y="536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081513" y="8422187"/>
            <a:ext cx="4319810" cy="426581"/>
          </a:xfrm>
          <a:custGeom>
            <a:avLst/>
            <a:gdLst/>
            <a:ahLst/>
            <a:cxnLst/>
            <a:rect r="r" b="b" t="t" l="l"/>
            <a:pathLst>
              <a:path h="426581" w="4319810">
                <a:moveTo>
                  <a:pt x="0" y="0"/>
                </a:moveTo>
                <a:lnTo>
                  <a:pt x="4319810" y="0"/>
                </a:lnTo>
                <a:lnTo>
                  <a:pt x="4319810" y="426581"/>
                </a:lnTo>
                <a:lnTo>
                  <a:pt x="0" y="426581"/>
                </a:lnTo>
                <a:lnTo>
                  <a:pt x="0" y="0"/>
                </a:lnTo>
                <a:close/>
              </a:path>
            </a:pathLst>
          </a:custGeom>
          <a:blipFill>
            <a:blip r:embed="rId4"/>
            <a:stretch>
              <a:fillRect l="0" t="-99999" r="0" b="0"/>
            </a:stretch>
          </a:blipFill>
        </p:spPr>
      </p:sp>
      <p:sp>
        <p:nvSpPr>
          <p:cNvPr name="Freeform 4" id="4"/>
          <p:cNvSpPr/>
          <p:nvPr/>
        </p:nvSpPr>
        <p:spPr>
          <a:xfrm flipH="false" flipV="false" rot="0">
            <a:off x="7026489" y="8422187"/>
            <a:ext cx="4319810" cy="426581"/>
          </a:xfrm>
          <a:custGeom>
            <a:avLst/>
            <a:gdLst/>
            <a:ahLst/>
            <a:cxnLst/>
            <a:rect r="r" b="b" t="t" l="l"/>
            <a:pathLst>
              <a:path h="426581" w="4319810">
                <a:moveTo>
                  <a:pt x="0" y="0"/>
                </a:moveTo>
                <a:lnTo>
                  <a:pt x="4319810" y="0"/>
                </a:lnTo>
                <a:lnTo>
                  <a:pt x="4319810" y="426581"/>
                </a:lnTo>
                <a:lnTo>
                  <a:pt x="0" y="426581"/>
                </a:lnTo>
                <a:lnTo>
                  <a:pt x="0" y="0"/>
                </a:lnTo>
                <a:close/>
              </a:path>
            </a:pathLst>
          </a:custGeom>
          <a:blipFill>
            <a:blip r:embed="rId4"/>
            <a:stretch>
              <a:fillRect l="0" t="-99999" r="0" b="0"/>
            </a:stretch>
          </a:blipFill>
        </p:spPr>
      </p:sp>
      <p:sp>
        <p:nvSpPr>
          <p:cNvPr name="Freeform 5" id="5"/>
          <p:cNvSpPr/>
          <p:nvPr/>
        </p:nvSpPr>
        <p:spPr>
          <a:xfrm flipH="false" flipV="false" rot="0">
            <a:off x="11918046" y="8422187"/>
            <a:ext cx="4319810" cy="426581"/>
          </a:xfrm>
          <a:custGeom>
            <a:avLst/>
            <a:gdLst/>
            <a:ahLst/>
            <a:cxnLst/>
            <a:rect r="r" b="b" t="t" l="l"/>
            <a:pathLst>
              <a:path h="426581" w="4319810">
                <a:moveTo>
                  <a:pt x="0" y="0"/>
                </a:moveTo>
                <a:lnTo>
                  <a:pt x="4319810" y="0"/>
                </a:lnTo>
                <a:lnTo>
                  <a:pt x="4319810" y="426581"/>
                </a:lnTo>
                <a:lnTo>
                  <a:pt x="0" y="426581"/>
                </a:lnTo>
                <a:lnTo>
                  <a:pt x="0" y="0"/>
                </a:lnTo>
                <a:close/>
              </a:path>
            </a:pathLst>
          </a:custGeom>
          <a:blipFill>
            <a:blip r:embed="rId4"/>
            <a:stretch>
              <a:fillRect l="0" t="-99999" r="0" b="0"/>
            </a:stretch>
          </a:blipFill>
        </p:spPr>
      </p:sp>
      <p:grpSp>
        <p:nvGrpSpPr>
          <p:cNvPr name="Group 6" id="6"/>
          <p:cNvGrpSpPr/>
          <p:nvPr/>
        </p:nvGrpSpPr>
        <p:grpSpPr>
          <a:xfrm rot="0">
            <a:off x="1895066" y="3963200"/>
            <a:ext cx="4692704" cy="4449495"/>
            <a:chOff x="0" y="0"/>
            <a:chExt cx="1235939" cy="1171884"/>
          </a:xfrm>
        </p:grpSpPr>
        <p:sp>
          <p:nvSpPr>
            <p:cNvPr name="Freeform 7" id="7"/>
            <p:cNvSpPr/>
            <p:nvPr/>
          </p:nvSpPr>
          <p:spPr>
            <a:xfrm flipH="false" flipV="false" rot="0">
              <a:off x="0" y="0"/>
              <a:ext cx="1235939" cy="1171884"/>
            </a:xfrm>
            <a:custGeom>
              <a:avLst/>
              <a:gdLst/>
              <a:ahLst/>
              <a:cxnLst/>
              <a:rect r="r" b="b" t="t" l="l"/>
              <a:pathLst>
                <a:path h="1171884" w="1235939">
                  <a:moveTo>
                    <a:pt x="0" y="0"/>
                  </a:moveTo>
                  <a:lnTo>
                    <a:pt x="1235939" y="0"/>
                  </a:lnTo>
                  <a:lnTo>
                    <a:pt x="1235939" y="1171884"/>
                  </a:lnTo>
                  <a:lnTo>
                    <a:pt x="0" y="1171884"/>
                  </a:lnTo>
                  <a:close/>
                </a:path>
              </a:pathLst>
            </a:custGeom>
            <a:solidFill>
              <a:srgbClr val="CFF4FF"/>
            </a:solidFill>
            <a:ln w="19050" cap="sq">
              <a:solidFill>
                <a:srgbClr val="FFFFFF"/>
              </a:solidFill>
              <a:prstDash val="solid"/>
              <a:miter/>
            </a:ln>
          </p:spPr>
        </p:sp>
        <p:sp>
          <p:nvSpPr>
            <p:cNvPr name="TextBox 8" id="8"/>
            <p:cNvSpPr txBox="true"/>
            <p:nvPr/>
          </p:nvSpPr>
          <p:spPr>
            <a:xfrm>
              <a:off x="0" y="-38100"/>
              <a:ext cx="1235939" cy="1209984"/>
            </a:xfrm>
            <a:prstGeom prst="rect">
              <a:avLst/>
            </a:prstGeom>
          </p:spPr>
          <p:txBody>
            <a:bodyPr anchor="ctr" rtlCol="false" tIns="50800" lIns="50800" bIns="50800" rIns="50800"/>
            <a:lstStyle/>
            <a:p>
              <a:pPr algn="ctr">
                <a:lnSpc>
                  <a:spcPts val="2605"/>
                </a:lnSpc>
              </a:pPr>
            </a:p>
          </p:txBody>
        </p:sp>
      </p:grpSp>
      <p:grpSp>
        <p:nvGrpSpPr>
          <p:cNvPr name="Group 9" id="9"/>
          <p:cNvGrpSpPr/>
          <p:nvPr/>
        </p:nvGrpSpPr>
        <p:grpSpPr>
          <a:xfrm rot="0">
            <a:off x="6995476" y="3972692"/>
            <a:ext cx="4425306" cy="4449495"/>
            <a:chOff x="0" y="0"/>
            <a:chExt cx="1165513" cy="1171884"/>
          </a:xfrm>
        </p:grpSpPr>
        <p:sp>
          <p:nvSpPr>
            <p:cNvPr name="Freeform 10" id="10"/>
            <p:cNvSpPr/>
            <p:nvPr/>
          </p:nvSpPr>
          <p:spPr>
            <a:xfrm flipH="false" flipV="false" rot="0">
              <a:off x="0" y="0"/>
              <a:ext cx="1165513" cy="1171884"/>
            </a:xfrm>
            <a:custGeom>
              <a:avLst/>
              <a:gdLst/>
              <a:ahLst/>
              <a:cxnLst/>
              <a:rect r="r" b="b" t="t" l="l"/>
              <a:pathLst>
                <a:path h="1171884" w="1165513">
                  <a:moveTo>
                    <a:pt x="0" y="0"/>
                  </a:moveTo>
                  <a:lnTo>
                    <a:pt x="1165513" y="0"/>
                  </a:lnTo>
                  <a:lnTo>
                    <a:pt x="1165513" y="1171884"/>
                  </a:lnTo>
                  <a:lnTo>
                    <a:pt x="0" y="1171884"/>
                  </a:lnTo>
                  <a:close/>
                </a:path>
              </a:pathLst>
            </a:custGeom>
            <a:solidFill>
              <a:srgbClr val="CFF4FF"/>
            </a:solidFill>
            <a:ln w="19050" cap="sq">
              <a:solidFill>
                <a:srgbClr val="FFFFFF"/>
              </a:solidFill>
              <a:prstDash val="solid"/>
              <a:miter/>
            </a:ln>
          </p:spPr>
        </p:sp>
        <p:sp>
          <p:nvSpPr>
            <p:cNvPr name="TextBox 11" id="11"/>
            <p:cNvSpPr txBox="true"/>
            <p:nvPr/>
          </p:nvSpPr>
          <p:spPr>
            <a:xfrm>
              <a:off x="0" y="-38100"/>
              <a:ext cx="1165513" cy="1209984"/>
            </a:xfrm>
            <a:prstGeom prst="rect">
              <a:avLst/>
            </a:prstGeom>
          </p:spPr>
          <p:txBody>
            <a:bodyPr anchor="ctr" rtlCol="false" tIns="50800" lIns="50800" bIns="50800" rIns="50800"/>
            <a:lstStyle/>
            <a:p>
              <a:pPr algn="ctr">
                <a:lnSpc>
                  <a:spcPts val="2605"/>
                </a:lnSpc>
              </a:pPr>
            </a:p>
          </p:txBody>
        </p:sp>
      </p:grpSp>
      <p:grpSp>
        <p:nvGrpSpPr>
          <p:cNvPr name="Group 12" id="12"/>
          <p:cNvGrpSpPr/>
          <p:nvPr/>
        </p:nvGrpSpPr>
        <p:grpSpPr>
          <a:xfrm rot="0">
            <a:off x="11830357" y="3963200"/>
            <a:ext cx="4495189" cy="4449495"/>
            <a:chOff x="0" y="0"/>
            <a:chExt cx="1183918" cy="1171884"/>
          </a:xfrm>
        </p:grpSpPr>
        <p:sp>
          <p:nvSpPr>
            <p:cNvPr name="Freeform 13" id="13"/>
            <p:cNvSpPr/>
            <p:nvPr/>
          </p:nvSpPr>
          <p:spPr>
            <a:xfrm flipH="false" flipV="false" rot="0">
              <a:off x="0" y="0"/>
              <a:ext cx="1183918" cy="1171884"/>
            </a:xfrm>
            <a:custGeom>
              <a:avLst/>
              <a:gdLst/>
              <a:ahLst/>
              <a:cxnLst/>
              <a:rect r="r" b="b" t="t" l="l"/>
              <a:pathLst>
                <a:path h="1171884" w="1183918">
                  <a:moveTo>
                    <a:pt x="0" y="0"/>
                  </a:moveTo>
                  <a:lnTo>
                    <a:pt x="1183918" y="0"/>
                  </a:lnTo>
                  <a:lnTo>
                    <a:pt x="1183918" y="1171884"/>
                  </a:lnTo>
                  <a:lnTo>
                    <a:pt x="0" y="1171884"/>
                  </a:lnTo>
                  <a:close/>
                </a:path>
              </a:pathLst>
            </a:custGeom>
            <a:solidFill>
              <a:srgbClr val="CFF4FF"/>
            </a:solidFill>
            <a:ln w="19050" cap="sq">
              <a:solidFill>
                <a:srgbClr val="FFFFFF"/>
              </a:solidFill>
              <a:prstDash val="solid"/>
              <a:miter/>
            </a:ln>
          </p:spPr>
        </p:sp>
        <p:sp>
          <p:nvSpPr>
            <p:cNvPr name="TextBox 14" id="14"/>
            <p:cNvSpPr txBox="true"/>
            <p:nvPr/>
          </p:nvSpPr>
          <p:spPr>
            <a:xfrm>
              <a:off x="0" y="-38100"/>
              <a:ext cx="1183918" cy="1209984"/>
            </a:xfrm>
            <a:prstGeom prst="rect">
              <a:avLst/>
            </a:prstGeom>
          </p:spPr>
          <p:txBody>
            <a:bodyPr anchor="ctr" rtlCol="false" tIns="50800" lIns="50800" bIns="50800" rIns="50800"/>
            <a:lstStyle/>
            <a:p>
              <a:pPr algn="ctr">
                <a:lnSpc>
                  <a:spcPts val="2605"/>
                </a:lnSpc>
              </a:pPr>
            </a:p>
          </p:txBody>
        </p:sp>
      </p:grpSp>
      <p:sp>
        <p:nvSpPr>
          <p:cNvPr name="Freeform 15" id="15"/>
          <p:cNvSpPr/>
          <p:nvPr/>
        </p:nvSpPr>
        <p:spPr>
          <a:xfrm flipH="false" flipV="false" rot="1313163">
            <a:off x="14330817" y="-1655690"/>
            <a:ext cx="9085628" cy="5368780"/>
          </a:xfrm>
          <a:custGeom>
            <a:avLst/>
            <a:gdLst/>
            <a:ahLst/>
            <a:cxnLst/>
            <a:rect r="r" b="b" t="t" l="l"/>
            <a:pathLst>
              <a:path h="5368780" w="9085628">
                <a:moveTo>
                  <a:pt x="0" y="0"/>
                </a:moveTo>
                <a:lnTo>
                  <a:pt x="9085629" y="0"/>
                </a:lnTo>
                <a:lnTo>
                  <a:pt x="9085629" y="5368780"/>
                </a:lnTo>
                <a:lnTo>
                  <a:pt x="0" y="536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3560835" y="4214431"/>
            <a:ext cx="842183" cy="1186173"/>
          </a:xfrm>
          <a:custGeom>
            <a:avLst/>
            <a:gdLst/>
            <a:ahLst/>
            <a:cxnLst/>
            <a:rect r="r" b="b" t="t" l="l"/>
            <a:pathLst>
              <a:path h="1186173" w="842183">
                <a:moveTo>
                  <a:pt x="0" y="0"/>
                </a:moveTo>
                <a:lnTo>
                  <a:pt x="842183" y="0"/>
                </a:lnTo>
                <a:lnTo>
                  <a:pt x="842183" y="1186173"/>
                </a:lnTo>
                <a:lnTo>
                  <a:pt x="0" y="11861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4486418" y="4214431"/>
            <a:ext cx="842183" cy="1186173"/>
          </a:xfrm>
          <a:custGeom>
            <a:avLst/>
            <a:gdLst/>
            <a:ahLst/>
            <a:cxnLst/>
            <a:rect r="r" b="b" t="t" l="l"/>
            <a:pathLst>
              <a:path h="1186173" w="842183">
                <a:moveTo>
                  <a:pt x="0" y="0"/>
                </a:moveTo>
                <a:lnTo>
                  <a:pt x="842183" y="0"/>
                </a:lnTo>
                <a:lnTo>
                  <a:pt x="842183" y="1186173"/>
                </a:lnTo>
                <a:lnTo>
                  <a:pt x="0" y="11861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8" id="18"/>
          <p:cNvSpPr/>
          <p:nvPr/>
        </p:nvSpPr>
        <p:spPr>
          <a:xfrm flipH="false" flipV="false" rot="0">
            <a:off x="8701173" y="4214431"/>
            <a:ext cx="842183" cy="1186173"/>
          </a:xfrm>
          <a:custGeom>
            <a:avLst/>
            <a:gdLst/>
            <a:ahLst/>
            <a:cxnLst/>
            <a:rect r="r" b="b" t="t" l="l"/>
            <a:pathLst>
              <a:path h="1186173" w="842183">
                <a:moveTo>
                  <a:pt x="0" y="0"/>
                </a:moveTo>
                <a:lnTo>
                  <a:pt x="842183" y="0"/>
                </a:lnTo>
                <a:lnTo>
                  <a:pt x="842183" y="1186173"/>
                </a:lnTo>
                <a:lnTo>
                  <a:pt x="0" y="11861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p:cNvSpPr/>
          <p:nvPr/>
        </p:nvSpPr>
        <p:spPr>
          <a:xfrm flipH="false" flipV="false" rot="0">
            <a:off x="8081246" y="4214431"/>
            <a:ext cx="842183" cy="1186173"/>
          </a:xfrm>
          <a:custGeom>
            <a:avLst/>
            <a:gdLst/>
            <a:ahLst/>
            <a:cxnLst/>
            <a:rect r="r" b="b" t="t" l="l"/>
            <a:pathLst>
              <a:path h="1186173" w="842183">
                <a:moveTo>
                  <a:pt x="0" y="0"/>
                </a:moveTo>
                <a:lnTo>
                  <a:pt x="842183" y="0"/>
                </a:lnTo>
                <a:lnTo>
                  <a:pt x="842183" y="1186173"/>
                </a:lnTo>
                <a:lnTo>
                  <a:pt x="0" y="11861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9364571" y="4214431"/>
            <a:ext cx="842183" cy="1186173"/>
          </a:xfrm>
          <a:custGeom>
            <a:avLst/>
            <a:gdLst/>
            <a:ahLst/>
            <a:cxnLst/>
            <a:rect r="r" b="b" t="t" l="l"/>
            <a:pathLst>
              <a:path h="1186173" w="842183">
                <a:moveTo>
                  <a:pt x="0" y="0"/>
                </a:moveTo>
                <a:lnTo>
                  <a:pt x="842183" y="0"/>
                </a:lnTo>
                <a:lnTo>
                  <a:pt x="842183" y="1186173"/>
                </a:lnTo>
                <a:lnTo>
                  <a:pt x="0" y="118617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13090973" y="4214431"/>
            <a:ext cx="1515561" cy="1112043"/>
          </a:xfrm>
          <a:custGeom>
            <a:avLst/>
            <a:gdLst/>
            <a:ahLst/>
            <a:cxnLst/>
            <a:rect r="r" b="b" t="t" l="l"/>
            <a:pathLst>
              <a:path h="1112043" w="1515561">
                <a:moveTo>
                  <a:pt x="0" y="0"/>
                </a:moveTo>
                <a:lnTo>
                  <a:pt x="1515561" y="0"/>
                </a:lnTo>
                <a:lnTo>
                  <a:pt x="1515561" y="1112043"/>
                </a:lnTo>
                <a:lnTo>
                  <a:pt x="0" y="11120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2" id="22"/>
          <p:cNvSpPr txBox="true"/>
          <p:nvPr/>
        </p:nvSpPr>
        <p:spPr>
          <a:xfrm rot="0">
            <a:off x="1990035" y="1693164"/>
            <a:ext cx="7894729" cy="827034"/>
          </a:xfrm>
          <a:prstGeom prst="rect">
            <a:avLst/>
          </a:prstGeom>
        </p:spPr>
        <p:txBody>
          <a:bodyPr anchor="t" rtlCol="false" tIns="0" lIns="0" bIns="0" rIns="0">
            <a:spAutoFit/>
          </a:bodyPr>
          <a:lstStyle/>
          <a:p>
            <a:pPr algn="ctr" marL="0" indent="0" lvl="0">
              <a:lnSpc>
                <a:spcPts val="6451"/>
              </a:lnSpc>
              <a:spcBef>
                <a:spcPct val="0"/>
              </a:spcBef>
            </a:pPr>
            <a:r>
              <a:rPr lang="en-US" b="true" sz="5376">
                <a:solidFill>
                  <a:srgbClr val="FFFFFF"/>
                </a:solidFill>
                <a:latin typeface="Now Bold"/>
                <a:ea typeface="Now Bold"/>
                <a:cs typeface="Now Bold"/>
                <a:sym typeface="Now Bold"/>
              </a:rPr>
              <a:t>PROPOSED SERVICES</a:t>
            </a:r>
          </a:p>
        </p:txBody>
      </p:sp>
      <p:sp>
        <p:nvSpPr>
          <p:cNvPr name="TextBox 23" id="23"/>
          <p:cNvSpPr txBox="true"/>
          <p:nvPr/>
        </p:nvSpPr>
        <p:spPr>
          <a:xfrm rot="0">
            <a:off x="2163530" y="5522055"/>
            <a:ext cx="4155776" cy="385539"/>
          </a:xfrm>
          <a:prstGeom prst="rect">
            <a:avLst/>
          </a:prstGeom>
        </p:spPr>
        <p:txBody>
          <a:bodyPr anchor="t" rtlCol="false" tIns="0" lIns="0" bIns="0" rIns="0">
            <a:spAutoFit/>
          </a:bodyPr>
          <a:lstStyle/>
          <a:p>
            <a:pPr algn="ctr" marL="0" indent="0" lvl="0">
              <a:lnSpc>
                <a:spcPts val="3174"/>
              </a:lnSpc>
              <a:spcBef>
                <a:spcPct val="0"/>
              </a:spcBef>
            </a:pPr>
            <a:r>
              <a:rPr lang="en-US" b="true" sz="2300">
                <a:solidFill>
                  <a:srgbClr val="0071C9"/>
                </a:solidFill>
                <a:latin typeface="DM Sans Bold"/>
                <a:ea typeface="DM Sans Bold"/>
                <a:cs typeface="DM Sans Bold"/>
                <a:sym typeface="DM Sans Bold"/>
              </a:rPr>
              <a:t>Minimum Sworn Officer Level</a:t>
            </a:r>
          </a:p>
        </p:txBody>
      </p:sp>
      <p:sp>
        <p:nvSpPr>
          <p:cNvPr name="TextBox 24" id="24"/>
          <p:cNvSpPr txBox="true"/>
          <p:nvPr/>
        </p:nvSpPr>
        <p:spPr>
          <a:xfrm rot="0">
            <a:off x="6995476" y="6019519"/>
            <a:ext cx="4275313" cy="2473502"/>
          </a:xfrm>
          <a:prstGeom prst="rect">
            <a:avLst/>
          </a:prstGeom>
        </p:spPr>
        <p:txBody>
          <a:bodyPr anchor="t" rtlCol="false" tIns="0" lIns="0" bIns="0" rIns="0">
            <a:spAutoFit/>
          </a:bodyPr>
          <a:lstStyle/>
          <a:p>
            <a:pPr algn="l" marL="518160" indent="-259080" lvl="1">
              <a:lnSpc>
                <a:spcPts val="3311"/>
              </a:lnSpc>
              <a:buFont typeface="Arial"/>
              <a:buChar char="•"/>
            </a:pPr>
            <a:r>
              <a:rPr lang="en-US" b="true" sz="2400">
                <a:solidFill>
                  <a:srgbClr val="051D40"/>
                </a:solidFill>
                <a:latin typeface="DM Sans Bold"/>
                <a:ea typeface="DM Sans Bold"/>
                <a:cs typeface="DM Sans Bold"/>
                <a:sym typeface="DM Sans Bold"/>
              </a:rPr>
              <a:t>6:00 </a:t>
            </a:r>
            <a:r>
              <a:rPr lang="en-US" b="true" sz="2400" strike="noStrike" u="none">
                <a:solidFill>
                  <a:srgbClr val="051D40"/>
                </a:solidFill>
                <a:latin typeface="DM Sans Bold"/>
                <a:ea typeface="DM Sans Bold"/>
                <a:cs typeface="DM Sans Bold"/>
                <a:sym typeface="DM Sans Bold"/>
              </a:rPr>
              <a:t>a.m. to 6:00 p.m.:</a:t>
            </a:r>
          </a:p>
          <a:p>
            <a:pPr algn="l" marL="820419" indent="-273473" lvl="2">
              <a:lnSpc>
                <a:spcPts val="2621"/>
              </a:lnSpc>
              <a:buFont typeface="Arial"/>
              <a:buChar char="⚬"/>
            </a:pPr>
            <a:r>
              <a:rPr lang="en-US" b="true" sz="1899" strike="noStrike" u="none">
                <a:solidFill>
                  <a:srgbClr val="051D40"/>
                </a:solidFill>
                <a:latin typeface="DM Sans Bold"/>
                <a:ea typeface="DM Sans Bold"/>
                <a:cs typeface="DM Sans Bold"/>
                <a:sym typeface="DM Sans Bold"/>
              </a:rPr>
              <a:t>2 NB Officers, 2 Snoqualmie Officers, 1 shared Sergeant. </a:t>
            </a:r>
          </a:p>
          <a:p>
            <a:pPr algn="l" marL="518160" indent="-259080" lvl="1">
              <a:lnSpc>
                <a:spcPts val="3311"/>
              </a:lnSpc>
              <a:buFont typeface="Arial"/>
              <a:buChar char="•"/>
            </a:pPr>
            <a:r>
              <a:rPr lang="en-US" b="true" sz="2400" strike="noStrike" u="none">
                <a:solidFill>
                  <a:srgbClr val="051D40"/>
                </a:solidFill>
                <a:latin typeface="DM Sans Bold"/>
                <a:ea typeface="DM Sans Bold"/>
                <a:cs typeface="DM Sans Bold"/>
                <a:sym typeface="DM Sans Bold"/>
              </a:rPr>
              <a:t>6:00</a:t>
            </a:r>
            <a:r>
              <a:rPr lang="en-US" b="true" sz="2400" strike="noStrike" u="none">
                <a:solidFill>
                  <a:srgbClr val="051D40"/>
                </a:solidFill>
                <a:latin typeface="DM Sans Bold"/>
                <a:ea typeface="DM Sans Bold"/>
                <a:cs typeface="DM Sans Bold"/>
                <a:sym typeface="DM Sans Bold"/>
              </a:rPr>
              <a:t> p.m. to 6:00 a.m.:</a:t>
            </a:r>
          </a:p>
          <a:p>
            <a:pPr algn="l" marL="820419" indent="-273473" lvl="2">
              <a:lnSpc>
                <a:spcPts val="2621"/>
              </a:lnSpc>
              <a:buFont typeface="Arial"/>
              <a:buChar char="⚬"/>
            </a:pPr>
            <a:r>
              <a:rPr lang="en-US" b="true" sz="1899" strike="noStrike" u="none">
                <a:solidFill>
                  <a:srgbClr val="051D40"/>
                </a:solidFill>
                <a:latin typeface="DM Sans Bold"/>
                <a:ea typeface="DM Sans Bold"/>
                <a:cs typeface="DM Sans Bold"/>
                <a:sym typeface="DM Sans Bold"/>
              </a:rPr>
              <a:t>2 NB Officers, 2 Snoqualmie Officers, 1 shared Sergeant.</a:t>
            </a:r>
          </a:p>
          <a:p>
            <a:pPr algn="ctr" marL="0" indent="0" lvl="0">
              <a:lnSpc>
                <a:spcPts val="2760"/>
              </a:lnSpc>
              <a:spcBef>
                <a:spcPct val="0"/>
              </a:spcBef>
            </a:pPr>
          </a:p>
        </p:txBody>
      </p:sp>
      <p:sp>
        <p:nvSpPr>
          <p:cNvPr name="TextBox 25" id="25"/>
          <p:cNvSpPr txBox="true"/>
          <p:nvPr/>
        </p:nvSpPr>
        <p:spPr>
          <a:xfrm rot="0">
            <a:off x="7059605" y="5522055"/>
            <a:ext cx="4297048" cy="385539"/>
          </a:xfrm>
          <a:prstGeom prst="rect">
            <a:avLst/>
          </a:prstGeom>
        </p:spPr>
        <p:txBody>
          <a:bodyPr anchor="t" rtlCol="false" tIns="0" lIns="0" bIns="0" rIns="0">
            <a:spAutoFit/>
          </a:bodyPr>
          <a:lstStyle/>
          <a:p>
            <a:pPr algn="ctr" marL="0" indent="0" lvl="0">
              <a:lnSpc>
                <a:spcPts val="3174"/>
              </a:lnSpc>
              <a:spcBef>
                <a:spcPct val="0"/>
              </a:spcBef>
            </a:pPr>
            <a:r>
              <a:rPr lang="en-US" b="true" sz="2300">
                <a:solidFill>
                  <a:srgbClr val="0071C9"/>
                </a:solidFill>
                <a:latin typeface="DM Sans Bold"/>
                <a:ea typeface="DM Sans Bold"/>
                <a:cs typeface="DM Sans Bold"/>
                <a:sym typeface="DM Sans Bold"/>
              </a:rPr>
              <a:t>Proposed Coverage</a:t>
            </a:r>
          </a:p>
        </p:txBody>
      </p:sp>
      <p:sp>
        <p:nvSpPr>
          <p:cNvPr name="TextBox 26" id="26"/>
          <p:cNvSpPr txBox="true"/>
          <p:nvPr/>
        </p:nvSpPr>
        <p:spPr>
          <a:xfrm rot="0">
            <a:off x="11894125" y="5886348"/>
            <a:ext cx="4259766" cy="2805684"/>
          </a:xfrm>
          <a:prstGeom prst="rect">
            <a:avLst/>
          </a:prstGeom>
        </p:spPr>
        <p:txBody>
          <a:bodyPr anchor="t" rtlCol="false" tIns="0" lIns="0" bIns="0" rIns="0">
            <a:spAutoFit/>
          </a:bodyPr>
          <a:lstStyle/>
          <a:p>
            <a:pPr algn="l">
              <a:lnSpc>
                <a:spcPts val="2760"/>
              </a:lnSpc>
            </a:pPr>
            <a:r>
              <a:rPr lang="en-US" b="true" sz="2000">
                <a:solidFill>
                  <a:srgbClr val="051D40"/>
                </a:solidFill>
                <a:latin typeface="DM Sans Bold"/>
                <a:ea typeface="DM Sans Bold"/>
                <a:cs typeface="DM Sans Bold"/>
                <a:sym typeface="DM Sans Bold"/>
              </a:rPr>
              <a:t>Shared positions allocated based on weighted calls for service</a:t>
            </a:r>
            <a:r>
              <a:rPr lang="en-US" b="true" sz="2000" strike="noStrike" u="none">
                <a:solidFill>
                  <a:srgbClr val="051D40"/>
                </a:solidFill>
                <a:latin typeface="DM Sans Bold"/>
                <a:ea typeface="DM Sans Bold"/>
                <a:cs typeface="DM Sans Bold"/>
                <a:sym typeface="DM Sans Bold"/>
              </a:rPr>
              <a:t>:</a:t>
            </a:r>
          </a:p>
          <a:p>
            <a:pPr algn="l" marL="377824" indent="-188912" lvl="1">
              <a:lnSpc>
                <a:spcPts val="2414"/>
              </a:lnSpc>
              <a:buFont typeface="Arial"/>
              <a:buChar char="•"/>
            </a:pPr>
            <a:r>
              <a:rPr lang="en-US" b="true" sz="1749" strike="noStrike" u="none">
                <a:solidFill>
                  <a:srgbClr val="051D40"/>
                </a:solidFill>
                <a:latin typeface="DM Sans Bold"/>
                <a:ea typeface="DM Sans Bold"/>
                <a:cs typeface="DM Sans Bold"/>
                <a:sym typeface="DM Sans Bold"/>
              </a:rPr>
              <a:t>Police Chief &amp; Captain</a:t>
            </a:r>
          </a:p>
          <a:p>
            <a:pPr algn="l" marL="377824" indent="-188912" lvl="1">
              <a:lnSpc>
                <a:spcPts val="2414"/>
              </a:lnSpc>
              <a:buFont typeface="Arial"/>
              <a:buChar char="•"/>
            </a:pPr>
            <a:r>
              <a:rPr lang="en-US" b="true" sz="1749" strike="noStrike" u="none">
                <a:solidFill>
                  <a:srgbClr val="051D40"/>
                </a:solidFill>
                <a:latin typeface="DM Sans Bold"/>
                <a:ea typeface="DM Sans Bold"/>
                <a:cs typeface="DM Sans Bold"/>
                <a:sym typeface="DM Sans Bold"/>
              </a:rPr>
              <a:t>Detective</a:t>
            </a:r>
          </a:p>
          <a:p>
            <a:pPr algn="l" marL="377824" indent="-188912" lvl="1">
              <a:lnSpc>
                <a:spcPts val="2414"/>
              </a:lnSpc>
              <a:buFont typeface="Arial"/>
              <a:buChar char="•"/>
            </a:pPr>
            <a:r>
              <a:rPr lang="en-US" b="true" sz="1749" strike="noStrike" u="none">
                <a:solidFill>
                  <a:srgbClr val="051D40"/>
                </a:solidFill>
                <a:latin typeface="DM Sans Bold"/>
                <a:ea typeface="DM Sans Bold"/>
                <a:cs typeface="DM Sans Bold"/>
                <a:sym typeface="DM Sans Bold"/>
              </a:rPr>
              <a:t>School Resource Officer</a:t>
            </a:r>
          </a:p>
          <a:p>
            <a:pPr algn="l" marL="377824" indent="-188912" lvl="1">
              <a:lnSpc>
                <a:spcPts val="2414"/>
              </a:lnSpc>
              <a:buFont typeface="Arial"/>
              <a:buChar char="•"/>
            </a:pPr>
            <a:r>
              <a:rPr lang="en-US" b="true" sz="1749" strike="noStrike" u="none">
                <a:solidFill>
                  <a:srgbClr val="051D40"/>
                </a:solidFill>
                <a:latin typeface="DM Sans Bold"/>
                <a:ea typeface="DM Sans Bold"/>
                <a:cs typeface="DM Sans Bold"/>
                <a:sym typeface="DM Sans Bold"/>
              </a:rPr>
              <a:t>Mental Health Professional</a:t>
            </a:r>
          </a:p>
          <a:p>
            <a:pPr algn="l" marL="377824" indent="-188912" lvl="1">
              <a:lnSpc>
                <a:spcPts val="2414"/>
              </a:lnSpc>
              <a:buFont typeface="Arial"/>
              <a:buChar char="•"/>
            </a:pPr>
            <a:r>
              <a:rPr lang="en-US" b="true" sz="1749" strike="noStrike" u="none">
                <a:solidFill>
                  <a:srgbClr val="051D40"/>
                </a:solidFill>
                <a:latin typeface="DM Sans Bold"/>
                <a:ea typeface="DM Sans Bold"/>
                <a:cs typeface="DM Sans Bold"/>
                <a:sym typeface="DM Sans Bold"/>
              </a:rPr>
              <a:t>Police Support Officer</a:t>
            </a:r>
          </a:p>
          <a:p>
            <a:pPr algn="l" marL="377824" indent="-188912" lvl="1">
              <a:lnSpc>
                <a:spcPts val="2414"/>
              </a:lnSpc>
              <a:spcBef>
                <a:spcPct val="0"/>
              </a:spcBef>
              <a:buFont typeface="Arial"/>
              <a:buChar char="•"/>
            </a:pPr>
            <a:r>
              <a:rPr lang="en-US" b="true" sz="1749" strike="noStrike" u="none">
                <a:solidFill>
                  <a:srgbClr val="051D40"/>
                </a:solidFill>
                <a:latin typeface="DM Sans Bold"/>
                <a:ea typeface="DM Sans Bold"/>
                <a:cs typeface="DM Sans Bold"/>
                <a:sym typeface="DM Sans Bold"/>
              </a:rPr>
              <a:t>4 Administrative Specialists</a:t>
            </a:r>
          </a:p>
          <a:p>
            <a:pPr algn="ctr" marL="0" indent="0" lvl="0">
              <a:lnSpc>
                <a:spcPts val="2346"/>
              </a:lnSpc>
              <a:spcBef>
                <a:spcPct val="0"/>
              </a:spcBef>
            </a:pPr>
          </a:p>
        </p:txBody>
      </p:sp>
      <p:sp>
        <p:nvSpPr>
          <p:cNvPr name="TextBox 27" id="27"/>
          <p:cNvSpPr txBox="true"/>
          <p:nvPr/>
        </p:nvSpPr>
        <p:spPr>
          <a:xfrm rot="0">
            <a:off x="11908822" y="5522055"/>
            <a:ext cx="4230373" cy="385539"/>
          </a:xfrm>
          <a:prstGeom prst="rect">
            <a:avLst/>
          </a:prstGeom>
        </p:spPr>
        <p:txBody>
          <a:bodyPr anchor="t" rtlCol="false" tIns="0" lIns="0" bIns="0" rIns="0">
            <a:spAutoFit/>
          </a:bodyPr>
          <a:lstStyle/>
          <a:p>
            <a:pPr algn="ctr" marL="0" indent="0" lvl="0">
              <a:lnSpc>
                <a:spcPts val="3174"/>
              </a:lnSpc>
              <a:spcBef>
                <a:spcPct val="0"/>
              </a:spcBef>
            </a:pPr>
            <a:r>
              <a:rPr lang="en-US" b="true" sz="2300">
                <a:solidFill>
                  <a:srgbClr val="0071C9"/>
                </a:solidFill>
                <a:latin typeface="DM Sans Bold"/>
                <a:ea typeface="DM Sans Bold"/>
                <a:cs typeface="DM Sans Bold"/>
                <a:sym typeface="DM Sans Bold"/>
              </a:rPr>
              <a:t>Full-Time Employees</a:t>
            </a:r>
          </a:p>
        </p:txBody>
      </p:sp>
      <p:sp>
        <p:nvSpPr>
          <p:cNvPr name="TextBox 28" id="28"/>
          <p:cNvSpPr txBox="true"/>
          <p:nvPr/>
        </p:nvSpPr>
        <p:spPr>
          <a:xfrm rot="0">
            <a:off x="2081513" y="6021893"/>
            <a:ext cx="4361513" cy="2316464"/>
          </a:xfrm>
          <a:prstGeom prst="rect">
            <a:avLst/>
          </a:prstGeom>
        </p:spPr>
        <p:txBody>
          <a:bodyPr anchor="t" rtlCol="false" tIns="0" lIns="0" bIns="0" rIns="0">
            <a:spAutoFit/>
          </a:bodyPr>
          <a:lstStyle/>
          <a:p>
            <a:pPr algn="l" marL="518160" indent="-259080" lvl="1">
              <a:lnSpc>
                <a:spcPts val="3311"/>
              </a:lnSpc>
              <a:buFont typeface="Arial"/>
              <a:buChar char="•"/>
            </a:pPr>
            <a:r>
              <a:rPr lang="en-US" b="true" sz="2400">
                <a:solidFill>
                  <a:srgbClr val="051D40"/>
                </a:solidFill>
                <a:latin typeface="DM Sans Bold"/>
                <a:ea typeface="DM Sans Bold"/>
                <a:cs typeface="DM Sans Bold"/>
                <a:sym typeface="DM Sans Bold"/>
              </a:rPr>
              <a:t>8:00 a.m. t</a:t>
            </a:r>
            <a:r>
              <a:rPr lang="en-US" b="true" sz="2400" strike="noStrike" u="none">
                <a:solidFill>
                  <a:srgbClr val="051D40"/>
                </a:solidFill>
                <a:latin typeface="DM Sans Bold"/>
                <a:ea typeface="DM Sans Bold"/>
                <a:cs typeface="DM Sans Bold"/>
                <a:sym typeface="DM Sans Bold"/>
              </a:rPr>
              <a:t>o 8:00 p.m.:</a:t>
            </a:r>
          </a:p>
          <a:p>
            <a:pPr algn="l" marL="820419" indent="-273473" lvl="2">
              <a:lnSpc>
                <a:spcPts val="2621"/>
              </a:lnSpc>
              <a:buFont typeface="Arial"/>
              <a:buChar char="⚬"/>
            </a:pPr>
            <a:r>
              <a:rPr lang="en-US" b="true" sz="1899" strike="noStrike" u="none">
                <a:solidFill>
                  <a:srgbClr val="051D40"/>
                </a:solidFill>
                <a:latin typeface="DM Sans Bold"/>
                <a:ea typeface="DM Sans Bold"/>
                <a:cs typeface="DM Sans Bold"/>
                <a:sym typeface="DM Sans Bold"/>
              </a:rPr>
              <a:t> 2 NB Officers. </a:t>
            </a:r>
          </a:p>
          <a:p>
            <a:pPr algn="l">
              <a:lnSpc>
                <a:spcPts val="3311"/>
              </a:lnSpc>
            </a:pPr>
          </a:p>
          <a:p>
            <a:pPr algn="l" marL="518160" indent="-259080" lvl="1">
              <a:lnSpc>
                <a:spcPts val="3311"/>
              </a:lnSpc>
              <a:buFont typeface="Arial"/>
              <a:buChar char="•"/>
            </a:pPr>
            <a:r>
              <a:rPr lang="en-US" b="true" sz="2400" strike="noStrike" u="none">
                <a:solidFill>
                  <a:srgbClr val="051D40"/>
                </a:solidFill>
                <a:latin typeface="DM Sans Bold"/>
                <a:ea typeface="DM Sans Bold"/>
                <a:cs typeface="DM Sans Bold"/>
                <a:sym typeface="DM Sans Bold"/>
              </a:rPr>
              <a:t>8:00 p.m. to 8:00 a.m.:</a:t>
            </a:r>
          </a:p>
          <a:p>
            <a:pPr algn="l" marL="820419" indent="-273473" lvl="2">
              <a:lnSpc>
                <a:spcPts val="2621"/>
              </a:lnSpc>
              <a:buFont typeface="Arial"/>
              <a:buChar char="⚬"/>
            </a:pPr>
            <a:r>
              <a:rPr lang="en-US" b="true" sz="1899" strike="noStrike" u="none">
                <a:solidFill>
                  <a:srgbClr val="051D40"/>
                </a:solidFill>
                <a:latin typeface="DM Sans Bold"/>
                <a:ea typeface="DM Sans Bold"/>
                <a:cs typeface="DM Sans Bold"/>
                <a:sym typeface="DM Sans Bold"/>
              </a:rPr>
              <a:t> 1 NB Officer. </a:t>
            </a:r>
          </a:p>
          <a:p>
            <a:pPr algn="ctr" marL="0" indent="0" lvl="0">
              <a:lnSpc>
                <a:spcPts val="3311"/>
              </a:lnSpc>
              <a:spcBef>
                <a:spcPct val="0"/>
              </a:spcBef>
            </a:pPr>
          </a:p>
        </p:txBody>
      </p:sp>
      <p:sp>
        <p:nvSpPr>
          <p:cNvPr name="TextBox 29" id="29"/>
          <p:cNvSpPr txBox="true"/>
          <p:nvPr/>
        </p:nvSpPr>
        <p:spPr>
          <a:xfrm rot="0">
            <a:off x="2303972" y="2539248"/>
            <a:ext cx="8678831" cy="428332"/>
          </a:xfrm>
          <a:prstGeom prst="rect">
            <a:avLst/>
          </a:prstGeom>
        </p:spPr>
        <p:txBody>
          <a:bodyPr anchor="t" rtlCol="false" tIns="0" lIns="0" bIns="0" rIns="0">
            <a:spAutoFit/>
          </a:bodyPr>
          <a:lstStyle/>
          <a:p>
            <a:pPr algn="l" marL="0" indent="0" lvl="0">
              <a:lnSpc>
                <a:spcPts val="3471"/>
              </a:lnSpc>
              <a:spcBef>
                <a:spcPct val="0"/>
              </a:spcBef>
            </a:pPr>
            <a:r>
              <a:rPr lang="en-US" sz="2515">
                <a:solidFill>
                  <a:srgbClr val="FFFFFF"/>
                </a:solidFill>
                <a:latin typeface="DM Sans"/>
                <a:ea typeface="DM Sans"/>
                <a:cs typeface="DM Sans"/>
                <a:sym typeface="DM Sans"/>
              </a:rPr>
              <a:t>MINIMUM AND PROPOSED COVERAGE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AutoShape 2" id="2"/>
          <p:cNvSpPr/>
          <p:nvPr/>
        </p:nvSpPr>
        <p:spPr>
          <a:xfrm>
            <a:off x="7159728" y="3574441"/>
            <a:ext cx="0" cy="4676296"/>
          </a:xfrm>
          <a:prstGeom prst="line">
            <a:avLst/>
          </a:prstGeom>
          <a:ln cap="flat" w="47625">
            <a:solidFill>
              <a:srgbClr val="FFFFFF"/>
            </a:solidFill>
            <a:prstDash val="solid"/>
            <a:headEnd type="none" len="sm" w="sm"/>
            <a:tailEnd type="none" len="sm" w="sm"/>
          </a:ln>
        </p:spPr>
      </p:sp>
      <p:sp>
        <p:nvSpPr>
          <p:cNvPr name="TextBox 3" id="3"/>
          <p:cNvSpPr txBox="true"/>
          <p:nvPr/>
        </p:nvSpPr>
        <p:spPr>
          <a:xfrm rot="0">
            <a:off x="2033045" y="5766685"/>
            <a:ext cx="4769495" cy="3044973"/>
          </a:xfrm>
          <a:prstGeom prst="rect">
            <a:avLst/>
          </a:prstGeom>
        </p:spPr>
        <p:txBody>
          <a:bodyPr anchor="t" rtlCol="false" tIns="0" lIns="0" bIns="0" rIns="0">
            <a:spAutoFit/>
          </a:bodyPr>
          <a:lstStyle/>
          <a:p>
            <a:pPr algn="l" marL="478378" indent="-239189" lvl="1">
              <a:lnSpc>
                <a:spcPts val="3057"/>
              </a:lnSpc>
              <a:buFont typeface="Arial"/>
              <a:buChar char="•"/>
            </a:pPr>
            <a:r>
              <a:rPr lang="en-US" sz="2215">
                <a:solidFill>
                  <a:srgbClr val="FFFFFF"/>
                </a:solidFill>
                <a:latin typeface="DM Sans"/>
                <a:ea typeface="DM Sans"/>
                <a:cs typeface="DM Sans"/>
                <a:sym typeface="DM Sans"/>
              </a:rPr>
              <a:t>Community-Based Policing </a:t>
            </a:r>
          </a:p>
          <a:p>
            <a:pPr algn="l" marL="478378" indent="-239189" lvl="1">
              <a:lnSpc>
                <a:spcPts val="3057"/>
              </a:lnSpc>
              <a:buFont typeface="Arial"/>
              <a:buChar char="•"/>
            </a:pPr>
            <a:r>
              <a:rPr lang="en-US" sz="2215">
                <a:solidFill>
                  <a:srgbClr val="FFFFFF"/>
                </a:solidFill>
                <a:latin typeface="DM Sans"/>
                <a:ea typeface="DM Sans"/>
                <a:cs typeface="DM Sans"/>
                <a:sym typeface="DM Sans"/>
              </a:rPr>
              <a:t>Partnerships: Civic, Business, and Law Enforcement</a:t>
            </a:r>
          </a:p>
          <a:p>
            <a:pPr algn="l" marL="478378" indent="-239189" lvl="1">
              <a:lnSpc>
                <a:spcPts val="3057"/>
              </a:lnSpc>
              <a:buFont typeface="Arial"/>
              <a:buChar char="•"/>
            </a:pPr>
            <a:r>
              <a:rPr lang="en-US" sz="2215">
                <a:solidFill>
                  <a:srgbClr val="FFFFFF"/>
                </a:solidFill>
                <a:latin typeface="DM Sans"/>
                <a:ea typeface="DM Sans"/>
                <a:cs typeface="DM Sans"/>
                <a:sym typeface="DM Sans"/>
              </a:rPr>
              <a:t>Local Engagement and Public Events</a:t>
            </a:r>
          </a:p>
          <a:p>
            <a:pPr algn="l" marL="478378" indent="-239189" lvl="1">
              <a:lnSpc>
                <a:spcPts val="3057"/>
              </a:lnSpc>
              <a:buFont typeface="Arial"/>
              <a:buChar char="•"/>
            </a:pPr>
            <a:r>
              <a:rPr lang="en-US" sz="2215" strike="noStrike" u="none">
                <a:solidFill>
                  <a:srgbClr val="FFFFFF"/>
                </a:solidFill>
                <a:latin typeface="DM Sans"/>
                <a:ea typeface="DM Sans"/>
                <a:cs typeface="DM Sans"/>
                <a:sym typeface="DM Sans"/>
              </a:rPr>
              <a:t>Response to All Calls for Service, “No Call Too Small”</a:t>
            </a:r>
          </a:p>
          <a:p>
            <a:pPr algn="l">
              <a:lnSpc>
                <a:spcPts val="3057"/>
              </a:lnSpc>
            </a:pPr>
          </a:p>
        </p:txBody>
      </p:sp>
      <p:sp>
        <p:nvSpPr>
          <p:cNvPr name="Freeform 4" id="4"/>
          <p:cNvSpPr/>
          <p:nvPr/>
        </p:nvSpPr>
        <p:spPr>
          <a:xfrm flipH="false" flipV="false" rot="-10800000">
            <a:off x="10419301" y="9258300"/>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6973688" y="9258300"/>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10800000">
            <a:off x="3523615" y="9258300"/>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10800000">
            <a:off x="73542" y="9258300"/>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8" id="8"/>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9" id="9"/>
          <p:cNvGrpSpPr>
            <a:grpSpLocks noChangeAspect="true"/>
          </p:cNvGrpSpPr>
          <p:nvPr/>
        </p:nvGrpSpPr>
        <p:grpSpPr>
          <a:xfrm rot="0">
            <a:off x="11807534" y="0"/>
            <a:ext cx="6254290" cy="10287000"/>
            <a:chOff x="0" y="0"/>
            <a:chExt cx="3860673" cy="6350000"/>
          </a:xfrm>
        </p:grpSpPr>
        <p:sp>
          <p:nvSpPr>
            <p:cNvPr name="Freeform 10" id="10"/>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0" t="0" r="-119571" b="0"/>
              </a:stretch>
            </a:blipFill>
          </p:spPr>
        </p:sp>
      </p:grpSp>
      <p:sp>
        <p:nvSpPr>
          <p:cNvPr name="Freeform 11" id="11"/>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2" id="12"/>
          <p:cNvGrpSpPr/>
          <p:nvPr/>
        </p:nvGrpSpPr>
        <p:grpSpPr>
          <a:xfrm rot="-10800000">
            <a:off x="15966396" y="9258300"/>
            <a:ext cx="13457996" cy="3264379"/>
            <a:chOff x="0" y="0"/>
            <a:chExt cx="17943995" cy="4352506"/>
          </a:xfrm>
        </p:grpSpPr>
        <p:sp>
          <p:nvSpPr>
            <p:cNvPr name="Freeform 13" id="13"/>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15" id="15"/>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TextBox 17" id="17"/>
          <p:cNvSpPr txBox="true"/>
          <p:nvPr/>
        </p:nvSpPr>
        <p:spPr>
          <a:xfrm rot="0">
            <a:off x="2707312" y="1805148"/>
            <a:ext cx="8904831" cy="1230585"/>
          </a:xfrm>
          <a:prstGeom prst="rect">
            <a:avLst/>
          </a:prstGeom>
        </p:spPr>
        <p:txBody>
          <a:bodyPr anchor="t" rtlCol="false" tIns="0" lIns="0" bIns="0" rIns="0">
            <a:spAutoFit/>
          </a:bodyPr>
          <a:lstStyle/>
          <a:p>
            <a:pPr algn="ctr" marL="0" indent="0" lvl="0">
              <a:lnSpc>
                <a:spcPts val="9625"/>
              </a:lnSpc>
              <a:spcBef>
                <a:spcPct val="0"/>
              </a:spcBef>
            </a:pPr>
            <a:r>
              <a:rPr lang="en-US" b="true" sz="8020">
                <a:solidFill>
                  <a:srgbClr val="FFFFFF"/>
                </a:solidFill>
                <a:latin typeface="Now Bold"/>
                <a:ea typeface="Now Bold"/>
                <a:cs typeface="Now Bold"/>
                <a:sym typeface="Now Bold"/>
              </a:rPr>
              <a:t>ACTIONS TAKEN</a:t>
            </a:r>
          </a:p>
        </p:txBody>
      </p:sp>
      <p:sp>
        <p:nvSpPr>
          <p:cNvPr name="TextBox 18" id="18"/>
          <p:cNvSpPr txBox="true"/>
          <p:nvPr/>
        </p:nvSpPr>
        <p:spPr>
          <a:xfrm rot="0">
            <a:off x="7546889" y="5766685"/>
            <a:ext cx="4260645" cy="2282973"/>
          </a:xfrm>
          <a:prstGeom prst="rect">
            <a:avLst/>
          </a:prstGeom>
        </p:spPr>
        <p:txBody>
          <a:bodyPr anchor="t" rtlCol="false" tIns="0" lIns="0" bIns="0" rIns="0">
            <a:spAutoFit/>
          </a:bodyPr>
          <a:lstStyle/>
          <a:p>
            <a:pPr algn="l" marL="478378" indent="-239189" lvl="1">
              <a:lnSpc>
                <a:spcPts val="3057"/>
              </a:lnSpc>
              <a:buFont typeface="Arial"/>
              <a:buChar char="•"/>
            </a:pPr>
            <a:r>
              <a:rPr lang="en-US" sz="2215">
                <a:solidFill>
                  <a:srgbClr val="FFFFFF"/>
                </a:solidFill>
                <a:latin typeface="DM Sans"/>
                <a:ea typeface="DM Sans"/>
                <a:cs typeface="DM Sans"/>
                <a:sym typeface="DM Sans"/>
              </a:rPr>
              <a:t>Continuous Performance Evaluation and Improvement</a:t>
            </a:r>
          </a:p>
          <a:p>
            <a:pPr algn="l" marL="478378" indent="-239189" lvl="1">
              <a:lnSpc>
                <a:spcPts val="3057"/>
              </a:lnSpc>
              <a:buFont typeface="Arial"/>
              <a:buChar char="•"/>
            </a:pPr>
            <a:r>
              <a:rPr lang="en-US" sz="2215">
                <a:solidFill>
                  <a:srgbClr val="FFFFFF"/>
                </a:solidFill>
                <a:latin typeface="DM Sans"/>
                <a:ea typeface="DM Sans"/>
                <a:cs typeface="DM Sans"/>
                <a:sym typeface="DM Sans"/>
              </a:rPr>
              <a:t>LEMAP Assessment</a:t>
            </a:r>
          </a:p>
          <a:p>
            <a:pPr algn="l" marL="478378" indent="-239189" lvl="1">
              <a:lnSpc>
                <a:spcPts val="3057"/>
              </a:lnSpc>
              <a:buFont typeface="Arial"/>
              <a:buChar char="•"/>
            </a:pPr>
            <a:r>
              <a:rPr lang="en-US" sz="2215">
                <a:solidFill>
                  <a:srgbClr val="FFFFFF"/>
                </a:solidFill>
                <a:latin typeface="DM Sans"/>
                <a:ea typeface="DM Sans"/>
                <a:cs typeface="DM Sans"/>
                <a:sym typeface="DM Sans"/>
              </a:rPr>
              <a:t>Staff Training</a:t>
            </a:r>
          </a:p>
          <a:p>
            <a:pPr algn="l" marL="478378" indent="-239189" lvl="1">
              <a:lnSpc>
                <a:spcPts val="3057"/>
              </a:lnSpc>
              <a:buFont typeface="Arial"/>
              <a:buChar char="•"/>
            </a:pPr>
            <a:r>
              <a:rPr lang="en-US" sz="2215" strike="noStrike" u="none">
                <a:solidFill>
                  <a:srgbClr val="FFFFFF"/>
                </a:solidFill>
                <a:latin typeface="DM Sans"/>
                <a:ea typeface="DM Sans"/>
                <a:cs typeface="DM Sans"/>
                <a:sym typeface="DM Sans"/>
              </a:rPr>
              <a:t>Review of Policy and Training Manuals</a:t>
            </a:r>
          </a:p>
        </p:txBody>
      </p:sp>
      <p:sp>
        <p:nvSpPr>
          <p:cNvPr name="TextBox 19" id="19"/>
          <p:cNvSpPr txBox="true"/>
          <p:nvPr/>
        </p:nvSpPr>
        <p:spPr>
          <a:xfrm rot="0">
            <a:off x="7546889" y="5205953"/>
            <a:ext cx="4026849" cy="381541"/>
          </a:xfrm>
          <a:prstGeom prst="rect">
            <a:avLst/>
          </a:prstGeom>
        </p:spPr>
        <p:txBody>
          <a:bodyPr anchor="t" rtlCol="false" tIns="0" lIns="0" bIns="0" rIns="0">
            <a:spAutoFit/>
          </a:bodyPr>
          <a:lstStyle/>
          <a:p>
            <a:pPr algn="ctr" marL="0" indent="0" lvl="0">
              <a:lnSpc>
                <a:spcPts val="3057"/>
              </a:lnSpc>
              <a:spcBef>
                <a:spcPct val="0"/>
              </a:spcBef>
            </a:pPr>
            <a:r>
              <a:rPr lang="en-US" b="true" sz="2215">
                <a:solidFill>
                  <a:srgbClr val="FFFFFF"/>
                </a:solidFill>
                <a:latin typeface="DM Sans Bold"/>
                <a:ea typeface="DM Sans Bold"/>
                <a:cs typeface="DM Sans Bold"/>
                <a:sym typeface="DM Sans Bold"/>
              </a:rPr>
              <a:t>OPERATIONS OPTIMIZATION</a:t>
            </a:r>
          </a:p>
        </p:txBody>
      </p:sp>
      <p:sp>
        <p:nvSpPr>
          <p:cNvPr name="TextBox 20" id="20"/>
          <p:cNvSpPr txBox="true"/>
          <p:nvPr/>
        </p:nvSpPr>
        <p:spPr>
          <a:xfrm rot="0">
            <a:off x="3195149" y="5207737"/>
            <a:ext cx="2445287" cy="377973"/>
          </a:xfrm>
          <a:prstGeom prst="rect">
            <a:avLst/>
          </a:prstGeom>
        </p:spPr>
        <p:txBody>
          <a:bodyPr anchor="t" rtlCol="false" tIns="0" lIns="0" bIns="0" rIns="0">
            <a:spAutoFit/>
          </a:bodyPr>
          <a:lstStyle/>
          <a:p>
            <a:pPr algn="l" marL="0" indent="0" lvl="0">
              <a:lnSpc>
                <a:spcPts val="3057"/>
              </a:lnSpc>
              <a:spcBef>
                <a:spcPct val="0"/>
              </a:spcBef>
            </a:pPr>
            <a:r>
              <a:rPr lang="en-US" b="true" sz="2215">
                <a:solidFill>
                  <a:srgbClr val="FFFFFF"/>
                </a:solidFill>
                <a:latin typeface="DM Sans Bold"/>
                <a:ea typeface="DM Sans Bold"/>
                <a:cs typeface="DM Sans Bold"/>
                <a:sym typeface="DM Sans Bold"/>
              </a:rPr>
              <a:t>QUALITY SERVICE</a:t>
            </a:r>
          </a:p>
        </p:txBody>
      </p:sp>
      <p:sp>
        <p:nvSpPr>
          <p:cNvPr name="Freeform 21" id="21"/>
          <p:cNvSpPr/>
          <p:nvPr/>
        </p:nvSpPr>
        <p:spPr>
          <a:xfrm flipH="false" flipV="false" rot="0">
            <a:off x="9041513" y="3598300"/>
            <a:ext cx="1271397" cy="1304605"/>
          </a:xfrm>
          <a:custGeom>
            <a:avLst/>
            <a:gdLst/>
            <a:ahLst/>
            <a:cxnLst/>
            <a:rect r="r" b="b" t="t" l="l"/>
            <a:pathLst>
              <a:path h="1304605" w="1271397">
                <a:moveTo>
                  <a:pt x="0" y="0"/>
                </a:moveTo>
                <a:lnTo>
                  <a:pt x="1271397" y="0"/>
                </a:lnTo>
                <a:lnTo>
                  <a:pt x="1271397" y="1304605"/>
                </a:lnTo>
                <a:lnTo>
                  <a:pt x="0" y="13046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2" id="22"/>
          <p:cNvSpPr/>
          <p:nvPr/>
        </p:nvSpPr>
        <p:spPr>
          <a:xfrm flipH="false" flipV="false" rot="0">
            <a:off x="3860371" y="3599192"/>
            <a:ext cx="1114844" cy="1304605"/>
          </a:xfrm>
          <a:custGeom>
            <a:avLst/>
            <a:gdLst/>
            <a:ahLst/>
            <a:cxnLst/>
            <a:rect r="r" b="b" t="t" l="l"/>
            <a:pathLst>
              <a:path h="1304605" w="1114844">
                <a:moveTo>
                  <a:pt x="0" y="0"/>
                </a:moveTo>
                <a:lnTo>
                  <a:pt x="1114844" y="0"/>
                </a:lnTo>
                <a:lnTo>
                  <a:pt x="1114844" y="1304605"/>
                </a:lnTo>
                <a:lnTo>
                  <a:pt x="0" y="13046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6286157" y="0"/>
            <a:ext cx="15430157" cy="10545890"/>
            <a:chOff x="0" y="0"/>
            <a:chExt cx="5508856" cy="3765081"/>
          </a:xfrm>
        </p:grpSpPr>
        <p:sp>
          <p:nvSpPr>
            <p:cNvPr name="Freeform 3" id="3"/>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solidFill>
              <a:srgbClr val="F1945B"/>
            </a:solidFill>
          </p:spPr>
        </p:sp>
        <p:sp>
          <p:nvSpPr>
            <p:cNvPr name="Freeform 4" id="4"/>
            <p:cNvSpPr/>
            <p:nvPr/>
          </p:nvSpPr>
          <p:spPr>
            <a:xfrm flipH="false" flipV="false" rot="0">
              <a:off x="0" y="0"/>
              <a:ext cx="5508856" cy="3765081"/>
            </a:xfrm>
            <a:custGeom>
              <a:avLst/>
              <a:gdLst/>
              <a:ahLst/>
              <a:cxnLst/>
              <a:rect r="r" b="b" t="t" l="l"/>
              <a:pathLst>
                <a:path h="3765081" w="5508856">
                  <a:moveTo>
                    <a:pt x="0" y="0"/>
                  </a:moveTo>
                  <a:lnTo>
                    <a:pt x="3335085" y="0"/>
                  </a:lnTo>
                  <a:lnTo>
                    <a:pt x="5508856" y="3765081"/>
                  </a:lnTo>
                  <a:lnTo>
                    <a:pt x="2173770" y="3765081"/>
                  </a:lnTo>
                  <a:lnTo>
                    <a:pt x="0" y="0"/>
                  </a:lnTo>
                  <a:close/>
                </a:path>
              </a:pathLst>
            </a:custGeom>
            <a:blipFill>
              <a:blip r:embed="rId2"/>
              <a:stretch>
                <a:fillRect l="0" t="-26177" r="0" b="-20137"/>
              </a:stretch>
            </a:blipFill>
          </p:spPr>
        </p:sp>
      </p:grpSp>
      <p:sp>
        <p:nvSpPr>
          <p:cNvPr name="TextBox 5" id="5"/>
          <p:cNvSpPr txBox="true"/>
          <p:nvPr/>
        </p:nvSpPr>
        <p:spPr>
          <a:xfrm rot="0">
            <a:off x="5407033" y="2042442"/>
            <a:ext cx="8457192" cy="1003566"/>
          </a:xfrm>
          <a:prstGeom prst="rect">
            <a:avLst/>
          </a:prstGeom>
        </p:spPr>
        <p:txBody>
          <a:bodyPr anchor="t" rtlCol="false" tIns="0" lIns="0" bIns="0" rIns="0">
            <a:spAutoFit/>
          </a:bodyPr>
          <a:lstStyle/>
          <a:p>
            <a:pPr algn="ctr" marL="0" indent="0" lvl="0">
              <a:lnSpc>
                <a:spcPts val="7884"/>
              </a:lnSpc>
              <a:spcBef>
                <a:spcPct val="0"/>
              </a:spcBef>
            </a:pPr>
            <a:r>
              <a:rPr lang="en-US" b="true" sz="6570">
                <a:solidFill>
                  <a:srgbClr val="FFFFFF"/>
                </a:solidFill>
                <a:latin typeface="Now Bold"/>
                <a:ea typeface="Now Bold"/>
                <a:cs typeface="Now Bold"/>
                <a:sym typeface="Now Bold"/>
              </a:rPr>
              <a:t>FUTURE INITIATIVES</a:t>
            </a:r>
          </a:p>
        </p:txBody>
      </p:sp>
      <p:sp>
        <p:nvSpPr>
          <p:cNvPr name="TextBox 6" id="6"/>
          <p:cNvSpPr txBox="true"/>
          <p:nvPr/>
        </p:nvSpPr>
        <p:spPr>
          <a:xfrm rot="0">
            <a:off x="6417850" y="3138399"/>
            <a:ext cx="5109034" cy="469668"/>
          </a:xfrm>
          <a:prstGeom prst="rect">
            <a:avLst/>
          </a:prstGeom>
        </p:spPr>
        <p:txBody>
          <a:bodyPr anchor="t" rtlCol="false" tIns="0" lIns="0" bIns="0" rIns="0">
            <a:spAutoFit/>
          </a:bodyPr>
          <a:lstStyle/>
          <a:p>
            <a:pPr algn="ctr">
              <a:lnSpc>
                <a:spcPts val="3851"/>
              </a:lnSpc>
            </a:pPr>
            <a:r>
              <a:rPr lang="en-US" sz="2790" spc="273">
                <a:solidFill>
                  <a:srgbClr val="F5FFF5"/>
                </a:solidFill>
                <a:latin typeface="DM Sans"/>
                <a:ea typeface="DM Sans"/>
                <a:cs typeface="DM Sans"/>
                <a:sym typeface="DM Sans"/>
              </a:rPr>
              <a:t> ACCREDITATION</a:t>
            </a:r>
          </a:p>
        </p:txBody>
      </p:sp>
      <p:sp>
        <p:nvSpPr>
          <p:cNvPr name="Freeform 7" id="7"/>
          <p:cNvSpPr/>
          <p:nvPr/>
        </p:nvSpPr>
        <p:spPr>
          <a:xfrm flipH="false" flipV="false" rot="0">
            <a:off x="-2622339" y="7919689"/>
            <a:ext cx="6452848" cy="5596379"/>
          </a:xfrm>
          <a:custGeom>
            <a:avLst/>
            <a:gdLst/>
            <a:ahLst/>
            <a:cxnLst/>
            <a:rect r="r" b="b" t="t" l="l"/>
            <a:pathLst>
              <a:path h="5596379" w="6452848">
                <a:moveTo>
                  <a:pt x="0" y="0"/>
                </a:moveTo>
                <a:lnTo>
                  <a:pt x="6452849" y="0"/>
                </a:lnTo>
                <a:lnTo>
                  <a:pt x="6452849" y="5596379"/>
                </a:lnTo>
                <a:lnTo>
                  <a:pt x="0" y="55963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10800000">
            <a:off x="13367400" y="-2798190"/>
            <a:ext cx="6452848" cy="5596379"/>
          </a:xfrm>
          <a:custGeom>
            <a:avLst/>
            <a:gdLst/>
            <a:ahLst/>
            <a:cxnLst/>
            <a:rect r="r" b="b" t="t" l="l"/>
            <a:pathLst>
              <a:path h="5596379" w="6452848">
                <a:moveTo>
                  <a:pt x="0" y="0"/>
                </a:moveTo>
                <a:lnTo>
                  <a:pt x="6452849" y="0"/>
                </a:lnTo>
                <a:lnTo>
                  <a:pt x="6452849" y="5596380"/>
                </a:lnTo>
                <a:lnTo>
                  <a:pt x="0" y="55963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8527631" y="450854"/>
            <a:ext cx="1232739" cy="1155693"/>
          </a:xfrm>
          <a:custGeom>
            <a:avLst/>
            <a:gdLst/>
            <a:ahLst/>
            <a:cxnLst/>
            <a:rect r="r" b="b" t="t" l="l"/>
            <a:pathLst>
              <a:path h="1155693" w="1232739">
                <a:moveTo>
                  <a:pt x="0" y="0"/>
                </a:moveTo>
                <a:lnTo>
                  <a:pt x="1232738" y="0"/>
                </a:lnTo>
                <a:lnTo>
                  <a:pt x="1232738" y="1155692"/>
                </a:lnTo>
                <a:lnTo>
                  <a:pt x="0" y="11556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8555694" y="3703316"/>
            <a:ext cx="5942378" cy="2283333"/>
          </a:xfrm>
          <a:prstGeom prst="rect">
            <a:avLst/>
          </a:prstGeom>
        </p:spPr>
        <p:txBody>
          <a:bodyPr anchor="t" rtlCol="false" tIns="0" lIns="0" bIns="0" rIns="0">
            <a:spAutoFit/>
          </a:bodyPr>
          <a:lstStyle/>
          <a:p>
            <a:pPr algn="l" marL="474979" indent="-237490" lvl="1">
              <a:lnSpc>
                <a:spcPts val="3035"/>
              </a:lnSpc>
              <a:buFont typeface="Arial"/>
              <a:buChar char="•"/>
            </a:pPr>
            <a:r>
              <a:rPr lang="en-US" sz="2199">
                <a:solidFill>
                  <a:srgbClr val="FFFFFF"/>
                </a:solidFill>
                <a:latin typeface="DM Sans"/>
                <a:ea typeface="DM Sans"/>
                <a:cs typeface="DM Sans"/>
                <a:sym typeface="DM Sans"/>
              </a:rPr>
              <a:t>Based on LEMAP Report</a:t>
            </a:r>
          </a:p>
          <a:p>
            <a:pPr algn="l" marL="474979" indent="-237490" lvl="1">
              <a:lnSpc>
                <a:spcPts val="3035"/>
              </a:lnSpc>
              <a:buFont typeface="Arial"/>
              <a:buChar char="•"/>
            </a:pPr>
            <a:r>
              <a:rPr lang="en-US" sz="2199">
                <a:solidFill>
                  <a:srgbClr val="FFFFFF"/>
                </a:solidFill>
                <a:latin typeface="DM Sans"/>
                <a:ea typeface="DM Sans"/>
                <a:cs typeface="DM Sans"/>
                <a:sym typeface="DM Sans"/>
              </a:rPr>
              <a:t>Increasing Public Confidence</a:t>
            </a:r>
          </a:p>
          <a:p>
            <a:pPr algn="l" marL="474979" indent="-237490" lvl="1">
              <a:lnSpc>
                <a:spcPts val="3035"/>
              </a:lnSpc>
              <a:buFont typeface="Arial"/>
              <a:buChar char="•"/>
            </a:pPr>
            <a:r>
              <a:rPr lang="en-US" sz="2199">
                <a:solidFill>
                  <a:srgbClr val="FFFFFF"/>
                </a:solidFill>
                <a:latin typeface="DM Sans"/>
                <a:ea typeface="DM Sans"/>
                <a:cs typeface="DM Sans"/>
                <a:sym typeface="DM Sans"/>
              </a:rPr>
              <a:t>Intensify Operational Effectiveness</a:t>
            </a:r>
          </a:p>
          <a:p>
            <a:pPr algn="l" marL="474979" indent="-237490" lvl="1">
              <a:lnSpc>
                <a:spcPts val="3035"/>
              </a:lnSpc>
              <a:buFont typeface="Arial"/>
              <a:buChar char="•"/>
            </a:pPr>
            <a:r>
              <a:rPr lang="en-US" sz="2199">
                <a:solidFill>
                  <a:srgbClr val="FFFFFF"/>
                </a:solidFill>
                <a:latin typeface="DM Sans"/>
                <a:ea typeface="DM Sans"/>
                <a:cs typeface="DM Sans"/>
                <a:sym typeface="DM Sans"/>
              </a:rPr>
              <a:t>Policies and Procedures</a:t>
            </a:r>
          </a:p>
          <a:p>
            <a:pPr algn="l" marL="474979" indent="-237490" lvl="1">
              <a:lnSpc>
                <a:spcPts val="3035"/>
              </a:lnSpc>
              <a:buFont typeface="Arial"/>
              <a:buChar char="•"/>
            </a:pPr>
            <a:r>
              <a:rPr lang="en-US" sz="2199">
                <a:solidFill>
                  <a:srgbClr val="FFFFFF"/>
                </a:solidFill>
                <a:latin typeface="DM Sans"/>
                <a:ea typeface="DM Sans"/>
                <a:cs typeface="DM Sans"/>
                <a:sym typeface="DM Sans"/>
              </a:rPr>
              <a:t>Reduction in Liability</a:t>
            </a:r>
          </a:p>
          <a:p>
            <a:pPr algn="l" marL="474979" indent="-237490" lvl="1">
              <a:lnSpc>
                <a:spcPts val="3035"/>
              </a:lnSpc>
              <a:buFont typeface="Arial"/>
              <a:buChar char="•"/>
            </a:pPr>
            <a:r>
              <a:rPr lang="en-US" sz="2199">
                <a:solidFill>
                  <a:srgbClr val="FFFFFF"/>
                </a:solidFill>
                <a:latin typeface="DM Sans"/>
                <a:ea typeface="DM Sans"/>
                <a:cs typeface="DM Sans"/>
                <a:sym typeface="DM Sans"/>
              </a:rPr>
              <a:t>Improved Agency Morale &amp; Pride</a:t>
            </a:r>
          </a:p>
        </p:txBody>
      </p:sp>
      <p:sp>
        <p:nvSpPr>
          <p:cNvPr name="TextBox 11" id="11"/>
          <p:cNvSpPr txBox="true"/>
          <p:nvPr/>
        </p:nvSpPr>
        <p:spPr>
          <a:xfrm rot="0">
            <a:off x="9497301" y="6472425"/>
            <a:ext cx="8441592" cy="469668"/>
          </a:xfrm>
          <a:prstGeom prst="rect">
            <a:avLst/>
          </a:prstGeom>
        </p:spPr>
        <p:txBody>
          <a:bodyPr anchor="t" rtlCol="false" tIns="0" lIns="0" bIns="0" rIns="0">
            <a:spAutoFit/>
          </a:bodyPr>
          <a:lstStyle/>
          <a:p>
            <a:pPr algn="ctr">
              <a:lnSpc>
                <a:spcPts val="3851"/>
              </a:lnSpc>
            </a:pPr>
            <a:r>
              <a:rPr lang="en-US" sz="2790" spc="273">
                <a:solidFill>
                  <a:srgbClr val="F5FFF5"/>
                </a:solidFill>
                <a:latin typeface="DM Sans"/>
                <a:ea typeface="DM Sans"/>
                <a:cs typeface="DM Sans"/>
                <a:sym typeface="DM Sans"/>
              </a:rPr>
              <a:t>ADDITIONAL ADMINISTRATIVE SPECIALIST</a:t>
            </a:r>
          </a:p>
        </p:txBody>
      </p:sp>
      <p:sp>
        <p:nvSpPr>
          <p:cNvPr name="TextBox 12" id="12"/>
          <p:cNvSpPr txBox="true"/>
          <p:nvPr/>
        </p:nvSpPr>
        <p:spPr>
          <a:xfrm rot="0">
            <a:off x="11526883" y="7141992"/>
            <a:ext cx="5942378" cy="2664333"/>
          </a:xfrm>
          <a:prstGeom prst="rect">
            <a:avLst/>
          </a:prstGeom>
        </p:spPr>
        <p:txBody>
          <a:bodyPr anchor="t" rtlCol="false" tIns="0" lIns="0" bIns="0" rIns="0">
            <a:spAutoFit/>
          </a:bodyPr>
          <a:lstStyle/>
          <a:p>
            <a:pPr algn="l" marL="474979" indent="-237490" lvl="1">
              <a:lnSpc>
                <a:spcPts val="3035"/>
              </a:lnSpc>
              <a:buFont typeface="Arial"/>
              <a:buChar char="•"/>
            </a:pPr>
            <a:r>
              <a:rPr lang="en-US" sz="2199">
                <a:solidFill>
                  <a:srgbClr val="FFFFFF"/>
                </a:solidFill>
                <a:latin typeface="DM Sans"/>
                <a:ea typeface="DM Sans"/>
                <a:cs typeface="DM Sans"/>
                <a:sym typeface="DM Sans"/>
              </a:rPr>
              <a:t>Accreditation Support</a:t>
            </a:r>
          </a:p>
          <a:p>
            <a:pPr algn="l" marL="474979" indent="-237490" lvl="1">
              <a:lnSpc>
                <a:spcPts val="3035"/>
              </a:lnSpc>
              <a:buFont typeface="Arial"/>
              <a:buChar char="•"/>
            </a:pPr>
            <a:r>
              <a:rPr lang="en-US" sz="2199">
                <a:solidFill>
                  <a:srgbClr val="FFFFFF"/>
                </a:solidFill>
                <a:latin typeface="DM Sans"/>
                <a:ea typeface="DM Sans"/>
                <a:cs typeface="DM Sans"/>
                <a:sym typeface="DM Sans"/>
              </a:rPr>
              <a:t>Workload for Public Record Requests</a:t>
            </a:r>
          </a:p>
          <a:p>
            <a:pPr algn="l" marL="474979" indent="-237490" lvl="1">
              <a:lnSpc>
                <a:spcPts val="3035"/>
              </a:lnSpc>
              <a:buFont typeface="Arial"/>
              <a:buChar char="•"/>
            </a:pPr>
            <a:r>
              <a:rPr lang="en-US" sz="2199">
                <a:solidFill>
                  <a:srgbClr val="FFFFFF"/>
                </a:solidFill>
                <a:latin typeface="DM Sans"/>
                <a:ea typeface="DM Sans"/>
                <a:cs typeface="DM Sans"/>
                <a:sym typeface="DM Sans"/>
              </a:rPr>
              <a:t>State and Federal Crime Statistic Reporting</a:t>
            </a:r>
          </a:p>
          <a:p>
            <a:pPr algn="l" marL="474979" indent="-237490" lvl="1">
              <a:lnSpc>
                <a:spcPts val="3035"/>
              </a:lnSpc>
              <a:buFont typeface="Arial"/>
              <a:buChar char="•"/>
            </a:pPr>
            <a:r>
              <a:rPr lang="en-US" sz="2199">
                <a:solidFill>
                  <a:srgbClr val="FFFFFF"/>
                </a:solidFill>
                <a:latin typeface="DM Sans"/>
                <a:ea typeface="DM Sans"/>
                <a:cs typeface="DM Sans"/>
                <a:sym typeface="DM Sans"/>
              </a:rPr>
              <a:t>Assist with Case Management</a:t>
            </a:r>
          </a:p>
          <a:p>
            <a:pPr algn="l" marL="474979" indent="-237490" lvl="1">
              <a:lnSpc>
                <a:spcPts val="3035"/>
              </a:lnSpc>
              <a:buFont typeface="Arial"/>
              <a:buChar char="•"/>
            </a:pPr>
            <a:r>
              <a:rPr lang="en-US" sz="2199">
                <a:solidFill>
                  <a:srgbClr val="FFFFFF"/>
                </a:solidFill>
                <a:latin typeface="DM Sans"/>
                <a:ea typeface="DM Sans"/>
                <a:cs typeface="DM Sans"/>
                <a:sym typeface="DM Sans"/>
              </a:rPr>
              <a:t>Concealed Pistol Licenses</a:t>
            </a:r>
          </a:p>
          <a:p>
            <a:pPr algn="l" marL="474979" indent="-237490" lvl="1">
              <a:lnSpc>
                <a:spcPts val="3035"/>
              </a:lnSpc>
              <a:buFont typeface="Arial"/>
              <a:buChar char="•"/>
            </a:pPr>
            <a:r>
              <a:rPr lang="en-US" sz="2199">
                <a:solidFill>
                  <a:srgbClr val="FFFFFF"/>
                </a:solidFill>
                <a:latin typeface="DM Sans"/>
                <a:ea typeface="DM Sans"/>
                <a:cs typeface="DM Sans"/>
                <a:sym typeface="DM Sans"/>
              </a:rPr>
              <a:t>Court Orders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65619"/>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967198" y="9065619"/>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6150909"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6150909"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6296799"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2</a:t>
            </a:r>
          </a:p>
        </p:txBody>
      </p:sp>
      <p:sp>
        <p:nvSpPr>
          <p:cNvPr name="TextBox 21" id="21"/>
          <p:cNvSpPr txBox="true"/>
          <p:nvPr/>
        </p:nvSpPr>
        <p:spPr>
          <a:xfrm rot="0">
            <a:off x="4866908" y="4177223"/>
            <a:ext cx="5181064" cy="1923029"/>
          </a:xfrm>
          <a:prstGeom prst="rect">
            <a:avLst/>
          </a:prstGeom>
        </p:spPr>
        <p:txBody>
          <a:bodyPr anchor="t" rtlCol="false" tIns="0" lIns="0" bIns="0" rIns="0">
            <a:spAutoFit/>
          </a:bodyPr>
          <a:lstStyle/>
          <a:p>
            <a:pPr algn="ctr" marL="0" indent="0" lvl="0">
              <a:lnSpc>
                <a:spcPts val="7463"/>
              </a:lnSpc>
              <a:spcBef>
                <a:spcPct val="0"/>
              </a:spcBef>
            </a:pPr>
            <a:r>
              <a:rPr lang="en-US" b="true" sz="6219">
                <a:solidFill>
                  <a:srgbClr val="A6A6A6"/>
                </a:solidFill>
                <a:latin typeface="Now Bold"/>
                <a:ea typeface="Now Bold"/>
                <a:cs typeface="Now Bold"/>
                <a:sym typeface="Now Bold"/>
              </a:rPr>
              <a:t>CONTRACT EXPERIENCE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1313163">
            <a:off x="-4261137" y="6573910"/>
            <a:ext cx="9085628" cy="5368780"/>
          </a:xfrm>
          <a:custGeom>
            <a:avLst/>
            <a:gdLst/>
            <a:ahLst/>
            <a:cxnLst/>
            <a:rect r="r" b="b" t="t" l="l"/>
            <a:pathLst>
              <a:path h="5368780" w="9085628">
                <a:moveTo>
                  <a:pt x="0" y="0"/>
                </a:moveTo>
                <a:lnTo>
                  <a:pt x="9085628" y="0"/>
                </a:lnTo>
                <a:lnTo>
                  <a:pt x="9085628" y="5368780"/>
                </a:lnTo>
                <a:lnTo>
                  <a:pt x="0" y="536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3663665" y="6468196"/>
            <a:ext cx="3925413" cy="2234690"/>
            <a:chOff x="0" y="0"/>
            <a:chExt cx="1138709" cy="648253"/>
          </a:xfrm>
        </p:grpSpPr>
        <p:sp>
          <p:nvSpPr>
            <p:cNvPr name="Freeform 4" id="4"/>
            <p:cNvSpPr/>
            <p:nvPr/>
          </p:nvSpPr>
          <p:spPr>
            <a:xfrm flipH="false" flipV="false" rot="0">
              <a:off x="0" y="0"/>
              <a:ext cx="1138709" cy="648253"/>
            </a:xfrm>
            <a:custGeom>
              <a:avLst/>
              <a:gdLst/>
              <a:ahLst/>
              <a:cxnLst/>
              <a:rect r="r" b="b" t="t" l="l"/>
              <a:pathLst>
                <a:path h="648253" w="1138709">
                  <a:moveTo>
                    <a:pt x="0" y="0"/>
                  </a:moveTo>
                  <a:lnTo>
                    <a:pt x="1138709" y="0"/>
                  </a:lnTo>
                  <a:lnTo>
                    <a:pt x="1138709" y="648253"/>
                  </a:lnTo>
                  <a:lnTo>
                    <a:pt x="0" y="648253"/>
                  </a:lnTo>
                  <a:close/>
                </a:path>
              </a:pathLst>
            </a:custGeom>
            <a:solidFill>
              <a:srgbClr val="CFF4FF"/>
            </a:solidFill>
            <a:ln w="19050" cap="sq">
              <a:solidFill>
                <a:srgbClr val="FFFFFF"/>
              </a:solidFill>
              <a:prstDash val="solid"/>
              <a:miter/>
            </a:ln>
          </p:spPr>
        </p:sp>
        <p:sp>
          <p:nvSpPr>
            <p:cNvPr name="TextBox 5" id="5"/>
            <p:cNvSpPr txBox="true"/>
            <p:nvPr/>
          </p:nvSpPr>
          <p:spPr>
            <a:xfrm>
              <a:off x="0" y="-38100"/>
              <a:ext cx="1138709" cy="686353"/>
            </a:xfrm>
            <a:prstGeom prst="rect">
              <a:avLst/>
            </a:prstGeom>
          </p:spPr>
          <p:txBody>
            <a:bodyPr anchor="ctr" rtlCol="false" tIns="50800" lIns="50800" bIns="50800" rIns="50800"/>
            <a:lstStyle/>
            <a:p>
              <a:pPr algn="ctr">
                <a:lnSpc>
                  <a:spcPts val="2605"/>
                </a:lnSpc>
              </a:pPr>
            </a:p>
          </p:txBody>
        </p:sp>
      </p:grpSp>
      <p:sp>
        <p:nvSpPr>
          <p:cNvPr name="Freeform 6" id="6"/>
          <p:cNvSpPr/>
          <p:nvPr/>
        </p:nvSpPr>
        <p:spPr>
          <a:xfrm flipH="false" flipV="false" rot="1313163">
            <a:off x="14330817" y="-1655690"/>
            <a:ext cx="9085628" cy="5368780"/>
          </a:xfrm>
          <a:custGeom>
            <a:avLst/>
            <a:gdLst/>
            <a:ahLst/>
            <a:cxnLst/>
            <a:rect r="r" b="b" t="t" l="l"/>
            <a:pathLst>
              <a:path h="5368780" w="9085628">
                <a:moveTo>
                  <a:pt x="0" y="0"/>
                </a:moveTo>
                <a:lnTo>
                  <a:pt x="9085629" y="0"/>
                </a:lnTo>
                <a:lnTo>
                  <a:pt x="9085629" y="5368780"/>
                </a:lnTo>
                <a:lnTo>
                  <a:pt x="0" y="53687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698923" y="6468196"/>
            <a:ext cx="3925413" cy="2234690"/>
            <a:chOff x="0" y="0"/>
            <a:chExt cx="1138709" cy="648253"/>
          </a:xfrm>
        </p:grpSpPr>
        <p:sp>
          <p:nvSpPr>
            <p:cNvPr name="Freeform 8" id="8"/>
            <p:cNvSpPr/>
            <p:nvPr/>
          </p:nvSpPr>
          <p:spPr>
            <a:xfrm flipH="false" flipV="false" rot="0">
              <a:off x="0" y="0"/>
              <a:ext cx="1138709" cy="648253"/>
            </a:xfrm>
            <a:custGeom>
              <a:avLst/>
              <a:gdLst/>
              <a:ahLst/>
              <a:cxnLst/>
              <a:rect r="r" b="b" t="t" l="l"/>
              <a:pathLst>
                <a:path h="648253" w="1138709">
                  <a:moveTo>
                    <a:pt x="0" y="0"/>
                  </a:moveTo>
                  <a:lnTo>
                    <a:pt x="1138709" y="0"/>
                  </a:lnTo>
                  <a:lnTo>
                    <a:pt x="1138709" y="648253"/>
                  </a:lnTo>
                  <a:lnTo>
                    <a:pt x="0" y="648253"/>
                  </a:lnTo>
                  <a:close/>
                </a:path>
              </a:pathLst>
            </a:custGeom>
            <a:solidFill>
              <a:srgbClr val="CFF4FF"/>
            </a:solidFill>
            <a:ln w="19050" cap="sq">
              <a:solidFill>
                <a:srgbClr val="FFFFFF"/>
              </a:solidFill>
              <a:prstDash val="solid"/>
              <a:miter/>
            </a:ln>
          </p:spPr>
        </p:sp>
        <p:sp>
          <p:nvSpPr>
            <p:cNvPr name="TextBox 9" id="9"/>
            <p:cNvSpPr txBox="true"/>
            <p:nvPr/>
          </p:nvSpPr>
          <p:spPr>
            <a:xfrm>
              <a:off x="0" y="-38100"/>
              <a:ext cx="1138709" cy="686353"/>
            </a:xfrm>
            <a:prstGeom prst="rect">
              <a:avLst/>
            </a:prstGeom>
          </p:spPr>
          <p:txBody>
            <a:bodyPr anchor="ctr" rtlCol="false" tIns="50800" lIns="50800" bIns="50800" rIns="50800"/>
            <a:lstStyle/>
            <a:p>
              <a:pPr algn="ctr">
                <a:lnSpc>
                  <a:spcPts val="2605"/>
                </a:lnSpc>
              </a:pPr>
            </a:p>
          </p:txBody>
        </p:sp>
      </p:grpSp>
      <p:sp>
        <p:nvSpPr>
          <p:cNvPr name="Freeform 10" id="10"/>
          <p:cNvSpPr/>
          <p:nvPr/>
        </p:nvSpPr>
        <p:spPr>
          <a:xfrm flipH="false" flipV="false" rot="0">
            <a:off x="9315510" y="8702886"/>
            <a:ext cx="3922031" cy="387301"/>
          </a:xfrm>
          <a:custGeom>
            <a:avLst/>
            <a:gdLst/>
            <a:ahLst/>
            <a:cxnLst/>
            <a:rect r="r" b="b" t="t" l="l"/>
            <a:pathLst>
              <a:path h="387301" w="3922031">
                <a:moveTo>
                  <a:pt x="0" y="0"/>
                </a:moveTo>
                <a:lnTo>
                  <a:pt x="3922030" y="0"/>
                </a:lnTo>
                <a:lnTo>
                  <a:pt x="3922030" y="387300"/>
                </a:lnTo>
                <a:lnTo>
                  <a:pt x="0" y="387300"/>
                </a:lnTo>
                <a:lnTo>
                  <a:pt x="0" y="0"/>
                </a:lnTo>
                <a:close/>
              </a:path>
            </a:pathLst>
          </a:custGeom>
          <a:blipFill>
            <a:blip r:embed="rId4"/>
            <a:stretch>
              <a:fillRect l="0" t="-99999" r="0" b="0"/>
            </a:stretch>
          </a:blipFill>
        </p:spPr>
      </p:sp>
      <p:grpSp>
        <p:nvGrpSpPr>
          <p:cNvPr name="Group 11" id="11"/>
          <p:cNvGrpSpPr/>
          <p:nvPr/>
        </p:nvGrpSpPr>
        <p:grpSpPr>
          <a:xfrm rot="0">
            <a:off x="9271527" y="6464349"/>
            <a:ext cx="3925413" cy="2234690"/>
            <a:chOff x="0" y="0"/>
            <a:chExt cx="1138709" cy="648253"/>
          </a:xfrm>
        </p:grpSpPr>
        <p:sp>
          <p:nvSpPr>
            <p:cNvPr name="Freeform 12" id="12"/>
            <p:cNvSpPr/>
            <p:nvPr/>
          </p:nvSpPr>
          <p:spPr>
            <a:xfrm flipH="false" flipV="false" rot="0">
              <a:off x="0" y="0"/>
              <a:ext cx="1138709" cy="648253"/>
            </a:xfrm>
            <a:custGeom>
              <a:avLst/>
              <a:gdLst/>
              <a:ahLst/>
              <a:cxnLst/>
              <a:rect r="r" b="b" t="t" l="l"/>
              <a:pathLst>
                <a:path h="648253" w="1138709">
                  <a:moveTo>
                    <a:pt x="0" y="0"/>
                  </a:moveTo>
                  <a:lnTo>
                    <a:pt x="1138709" y="0"/>
                  </a:lnTo>
                  <a:lnTo>
                    <a:pt x="1138709" y="648253"/>
                  </a:lnTo>
                  <a:lnTo>
                    <a:pt x="0" y="648253"/>
                  </a:lnTo>
                  <a:close/>
                </a:path>
              </a:pathLst>
            </a:custGeom>
            <a:solidFill>
              <a:srgbClr val="CFF4FF"/>
            </a:solidFill>
            <a:ln w="19050" cap="sq">
              <a:solidFill>
                <a:srgbClr val="FFFFFF"/>
              </a:solidFill>
              <a:prstDash val="solid"/>
              <a:miter/>
            </a:ln>
          </p:spPr>
        </p:sp>
        <p:sp>
          <p:nvSpPr>
            <p:cNvPr name="TextBox 13" id="13"/>
            <p:cNvSpPr txBox="true"/>
            <p:nvPr/>
          </p:nvSpPr>
          <p:spPr>
            <a:xfrm>
              <a:off x="0" y="-38100"/>
              <a:ext cx="1138709" cy="686353"/>
            </a:xfrm>
            <a:prstGeom prst="rect">
              <a:avLst/>
            </a:prstGeom>
          </p:spPr>
          <p:txBody>
            <a:bodyPr anchor="ctr" rtlCol="false" tIns="50800" lIns="50800" bIns="50800" rIns="50800"/>
            <a:lstStyle/>
            <a:p>
              <a:pPr algn="ctr">
                <a:lnSpc>
                  <a:spcPts val="2605"/>
                </a:lnSpc>
              </a:pPr>
            </a:p>
          </p:txBody>
        </p:sp>
      </p:grpSp>
      <p:sp>
        <p:nvSpPr>
          <p:cNvPr name="Freeform 14" id="14"/>
          <p:cNvSpPr/>
          <p:nvPr/>
        </p:nvSpPr>
        <p:spPr>
          <a:xfrm flipH="false" flipV="false" rot="0">
            <a:off x="4947629" y="8702886"/>
            <a:ext cx="3922031" cy="387301"/>
          </a:xfrm>
          <a:custGeom>
            <a:avLst/>
            <a:gdLst/>
            <a:ahLst/>
            <a:cxnLst/>
            <a:rect r="r" b="b" t="t" l="l"/>
            <a:pathLst>
              <a:path h="387301" w="3922031">
                <a:moveTo>
                  <a:pt x="0" y="0"/>
                </a:moveTo>
                <a:lnTo>
                  <a:pt x="3922030" y="0"/>
                </a:lnTo>
                <a:lnTo>
                  <a:pt x="3922030" y="387300"/>
                </a:lnTo>
                <a:lnTo>
                  <a:pt x="0" y="387300"/>
                </a:lnTo>
                <a:lnTo>
                  <a:pt x="0" y="0"/>
                </a:lnTo>
                <a:close/>
              </a:path>
            </a:pathLst>
          </a:custGeom>
          <a:blipFill>
            <a:blip r:embed="rId4"/>
            <a:stretch>
              <a:fillRect l="0" t="-99999" r="0" b="0"/>
            </a:stretch>
          </a:blipFill>
        </p:spPr>
      </p:sp>
      <p:grpSp>
        <p:nvGrpSpPr>
          <p:cNvPr name="Group 15" id="15"/>
          <p:cNvGrpSpPr/>
          <p:nvPr/>
        </p:nvGrpSpPr>
        <p:grpSpPr>
          <a:xfrm rot="0">
            <a:off x="4985225" y="6468196"/>
            <a:ext cx="3925413" cy="2234690"/>
            <a:chOff x="0" y="0"/>
            <a:chExt cx="1138709" cy="648253"/>
          </a:xfrm>
        </p:grpSpPr>
        <p:sp>
          <p:nvSpPr>
            <p:cNvPr name="Freeform 16" id="16"/>
            <p:cNvSpPr/>
            <p:nvPr/>
          </p:nvSpPr>
          <p:spPr>
            <a:xfrm flipH="false" flipV="false" rot="0">
              <a:off x="0" y="0"/>
              <a:ext cx="1138709" cy="648253"/>
            </a:xfrm>
            <a:custGeom>
              <a:avLst/>
              <a:gdLst/>
              <a:ahLst/>
              <a:cxnLst/>
              <a:rect r="r" b="b" t="t" l="l"/>
              <a:pathLst>
                <a:path h="648253" w="1138709">
                  <a:moveTo>
                    <a:pt x="0" y="0"/>
                  </a:moveTo>
                  <a:lnTo>
                    <a:pt x="1138709" y="0"/>
                  </a:lnTo>
                  <a:lnTo>
                    <a:pt x="1138709" y="648253"/>
                  </a:lnTo>
                  <a:lnTo>
                    <a:pt x="0" y="648253"/>
                  </a:lnTo>
                  <a:close/>
                </a:path>
              </a:pathLst>
            </a:custGeom>
            <a:solidFill>
              <a:srgbClr val="CFF4FF"/>
            </a:solidFill>
            <a:ln w="19050" cap="sq">
              <a:solidFill>
                <a:srgbClr val="FFFFFF"/>
              </a:solidFill>
              <a:prstDash val="solid"/>
              <a:miter/>
            </a:ln>
          </p:spPr>
        </p:sp>
        <p:sp>
          <p:nvSpPr>
            <p:cNvPr name="TextBox 17" id="17"/>
            <p:cNvSpPr txBox="true"/>
            <p:nvPr/>
          </p:nvSpPr>
          <p:spPr>
            <a:xfrm>
              <a:off x="0" y="-38100"/>
              <a:ext cx="1138709" cy="686353"/>
            </a:xfrm>
            <a:prstGeom prst="rect">
              <a:avLst/>
            </a:prstGeom>
          </p:spPr>
          <p:txBody>
            <a:bodyPr anchor="ctr" rtlCol="false" tIns="50800" lIns="50800" bIns="50800" rIns="50800"/>
            <a:lstStyle/>
            <a:p>
              <a:pPr algn="ctr">
                <a:lnSpc>
                  <a:spcPts val="2605"/>
                </a:lnSpc>
              </a:pPr>
            </a:p>
          </p:txBody>
        </p:sp>
      </p:grpSp>
      <p:sp>
        <p:nvSpPr>
          <p:cNvPr name="Freeform 18" id="18"/>
          <p:cNvSpPr/>
          <p:nvPr/>
        </p:nvSpPr>
        <p:spPr>
          <a:xfrm flipH="false" flipV="false" rot="0">
            <a:off x="13667047" y="8702886"/>
            <a:ext cx="3922031" cy="387301"/>
          </a:xfrm>
          <a:custGeom>
            <a:avLst/>
            <a:gdLst/>
            <a:ahLst/>
            <a:cxnLst/>
            <a:rect r="r" b="b" t="t" l="l"/>
            <a:pathLst>
              <a:path h="387301" w="3922031">
                <a:moveTo>
                  <a:pt x="0" y="0"/>
                </a:moveTo>
                <a:lnTo>
                  <a:pt x="3922030" y="0"/>
                </a:lnTo>
                <a:lnTo>
                  <a:pt x="3922030" y="387300"/>
                </a:lnTo>
                <a:lnTo>
                  <a:pt x="0" y="387300"/>
                </a:lnTo>
                <a:lnTo>
                  <a:pt x="0" y="0"/>
                </a:lnTo>
                <a:close/>
              </a:path>
            </a:pathLst>
          </a:custGeom>
          <a:blipFill>
            <a:blip r:embed="rId4"/>
            <a:stretch>
              <a:fillRect l="0" t="-99999" r="0" b="0"/>
            </a:stretch>
          </a:blipFill>
        </p:spPr>
      </p:sp>
      <p:sp>
        <p:nvSpPr>
          <p:cNvPr name="Freeform 19" id="19"/>
          <p:cNvSpPr/>
          <p:nvPr/>
        </p:nvSpPr>
        <p:spPr>
          <a:xfrm flipH="false" flipV="false" rot="0">
            <a:off x="736751" y="8702886"/>
            <a:ext cx="3922031" cy="387301"/>
          </a:xfrm>
          <a:custGeom>
            <a:avLst/>
            <a:gdLst/>
            <a:ahLst/>
            <a:cxnLst/>
            <a:rect r="r" b="b" t="t" l="l"/>
            <a:pathLst>
              <a:path h="387301" w="3922031">
                <a:moveTo>
                  <a:pt x="0" y="0"/>
                </a:moveTo>
                <a:lnTo>
                  <a:pt x="3922031" y="0"/>
                </a:lnTo>
                <a:lnTo>
                  <a:pt x="3922031" y="387300"/>
                </a:lnTo>
                <a:lnTo>
                  <a:pt x="0" y="387300"/>
                </a:lnTo>
                <a:lnTo>
                  <a:pt x="0" y="0"/>
                </a:lnTo>
                <a:close/>
              </a:path>
            </a:pathLst>
          </a:custGeom>
          <a:blipFill>
            <a:blip r:embed="rId4"/>
            <a:stretch>
              <a:fillRect l="0" t="-99999" r="0" b="0"/>
            </a:stretch>
          </a:blipFill>
        </p:spPr>
      </p:sp>
      <p:sp>
        <p:nvSpPr>
          <p:cNvPr name="Freeform 20" id="20"/>
          <p:cNvSpPr/>
          <p:nvPr/>
        </p:nvSpPr>
        <p:spPr>
          <a:xfrm flipH="false" flipV="false" rot="0">
            <a:off x="9247633" y="2635354"/>
            <a:ext cx="3973200" cy="3394691"/>
          </a:xfrm>
          <a:custGeom>
            <a:avLst/>
            <a:gdLst/>
            <a:ahLst/>
            <a:cxnLst/>
            <a:rect r="r" b="b" t="t" l="l"/>
            <a:pathLst>
              <a:path h="3394691" w="3973200">
                <a:moveTo>
                  <a:pt x="0" y="0"/>
                </a:moveTo>
                <a:lnTo>
                  <a:pt x="3973200" y="0"/>
                </a:lnTo>
                <a:lnTo>
                  <a:pt x="3973200" y="3394692"/>
                </a:lnTo>
                <a:lnTo>
                  <a:pt x="0" y="3394692"/>
                </a:lnTo>
                <a:lnTo>
                  <a:pt x="0" y="0"/>
                </a:lnTo>
                <a:close/>
              </a:path>
            </a:pathLst>
          </a:custGeom>
          <a:blipFill>
            <a:blip r:embed="rId5"/>
            <a:stretch>
              <a:fillRect l="-858" t="0" r="-3358" b="0"/>
            </a:stretch>
          </a:blipFill>
        </p:spPr>
      </p:sp>
      <p:sp>
        <p:nvSpPr>
          <p:cNvPr name="Freeform 21" id="21"/>
          <p:cNvSpPr/>
          <p:nvPr/>
        </p:nvSpPr>
        <p:spPr>
          <a:xfrm flipH="false" flipV="false" rot="0">
            <a:off x="13667047" y="2635354"/>
            <a:ext cx="3888260" cy="3394691"/>
          </a:xfrm>
          <a:custGeom>
            <a:avLst/>
            <a:gdLst/>
            <a:ahLst/>
            <a:cxnLst/>
            <a:rect r="r" b="b" t="t" l="l"/>
            <a:pathLst>
              <a:path h="3394691" w="3888260">
                <a:moveTo>
                  <a:pt x="0" y="0"/>
                </a:moveTo>
                <a:lnTo>
                  <a:pt x="3888260" y="0"/>
                </a:lnTo>
                <a:lnTo>
                  <a:pt x="3888260" y="3394692"/>
                </a:lnTo>
                <a:lnTo>
                  <a:pt x="0" y="3394692"/>
                </a:lnTo>
                <a:lnTo>
                  <a:pt x="0" y="0"/>
                </a:lnTo>
                <a:close/>
              </a:path>
            </a:pathLst>
          </a:custGeom>
          <a:blipFill>
            <a:blip r:embed="rId6"/>
            <a:stretch>
              <a:fillRect l="-10565" t="0" r="-5842" b="0"/>
            </a:stretch>
          </a:blipFill>
        </p:spPr>
      </p:sp>
      <p:sp>
        <p:nvSpPr>
          <p:cNvPr name="Freeform 22" id="22"/>
          <p:cNvSpPr/>
          <p:nvPr/>
        </p:nvSpPr>
        <p:spPr>
          <a:xfrm flipH="false" flipV="false" rot="0">
            <a:off x="698923" y="2635354"/>
            <a:ext cx="4028204" cy="3394691"/>
          </a:xfrm>
          <a:custGeom>
            <a:avLst/>
            <a:gdLst/>
            <a:ahLst/>
            <a:cxnLst/>
            <a:rect r="r" b="b" t="t" l="l"/>
            <a:pathLst>
              <a:path h="3394691" w="4028204">
                <a:moveTo>
                  <a:pt x="0" y="0"/>
                </a:moveTo>
                <a:lnTo>
                  <a:pt x="4028204" y="0"/>
                </a:lnTo>
                <a:lnTo>
                  <a:pt x="4028204" y="3394692"/>
                </a:lnTo>
                <a:lnTo>
                  <a:pt x="0" y="3394692"/>
                </a:lnTo>
                <a:lnTo>
                  <a:pt x="0" y="0"/>
                </a:lnTo>
                <a:close/>
              </a:path>
            </a:pathLst>
          </a:custGeom>
          <a:blipFill>
            <a:blip r:embed="rId7"/>
            <a:stretch>
              <a:fillRect l="-951" t="0" r="-11412" b="0"/>
            </a:stretch>
          </a:blipFill>
        </p:spPr>
      </p:sp>
      <p:sp>
        <p:nvSpPr>
          <p:cNvPr name="Freeform 23" id="23"/>
          <p:cNvSpPr/>
          <p:nvPr/>
        </p:nvSpPr>
        <p:spPr>
          <a:xfrm flipH="false" flipV="false" rot="0">
            <a:off x="5108452" y="2635354"/>
            <a:ext cx="3600384" cy="3394691"/>
          </a:xfrm>
          <a:custGeom>
            <a:avLst/>
            <a:gdLst/>
            <a:ahLst/>
            <a:cxnLst/>
            <a:rect r="r" b="b" t="t" l="l"/>
            <a:pathLst>
              <a:path h="3394691" w="3600384">
                <a:moveTo>
                  <a:pt x="0" y="0"/>
                </a:moveTo>
                <a:lnTo>
                  <a:pt x="3600384" y="0"/>
                </a:lnTo>
                <a:lnTo>
                  <a:pt x="3600384" y="3394692"/>
                </a:lnTo>
                <a:lnTo>
                  <a:pt x="0" y="3394692"/>
                </a:lnTo>
                <a:lnTo>
                  <a:pt x="0" y="0"/>
                </a:lnTo>
                <a:close/>
              </a:path>
            </a:pathLst>
          </a:custGeom>
          <a:blipFill>
            <a:blip r:embed="rId8"/>
            <a:stretch>
              <a:fillRect l="0" t="-15974" r="-82456" b="-46333"/>
            </a:stretch>
          </a:blipFill>
        </p:spPr>
      </p:sp>
      <p:sp>
        <p:nvSpPr>
          <p:cNvPr name="TextBox 24" id="24"/>
          <p:cNvSpPr txBox="true"/>
          <p:nvPr/>
        </p:nvSpPr>
        <p:spPr>
          <a:xfrm rot="0">
            <a:off x="729477" y="565442"/>
            <a:ext cx="8511495" cy="827034"/>
          </a:xfrm>
          <a:prstGeom prst="rect">
            <a:avLst/>
          </a:prstGeom>
        </p:spPr>
        <p:txBody>
          <a:bodyPr anchor="t" rtlCol="false" tIns="0" lIns="0" bIns="0" rIns="0">
            <a:spAutoFit/>
          </a:bodyPr>
          <a:lstStyle/>
          <a:p>
            <a:pPr algn="ctr" marL="0" indent="0" lvl="0">
              <a:lnSpc>
                <a:spcPts val="6451"/>
              </a:lnSpc>
              <a:spcBef>
                <a:spcPct val="0"/>
              </a:spcBef>
            </a:pPr>
            <a:r>
              <a:rPr lang="en-US" b="true" sz="5376">
                <a:solidFill>
                  <a:srgbClr val="FFFFFF"/>
                </a:solidFill>
                <a:latin typeface="Now Bold"/>
                <a:ea typeface="Now Bold"/>
                <a:cs typeface="Now Bold"/>
                <a:sym typeface="Now Bold"/>
              </a:rPr>
              <a:t>CONTRACT EXPERIENCE</a:t>
            </a:r>
          </a:p>
        </p:txBody>
      </p:sp>
      <p:sp>
        <p:nvSpPr>
          <p:cNvPr name="TextBox 25" id="25"/>
          <p:cNvSpPr txBox="true"/>
          <p:nvPr/>
        </p:nvSpPr>
        <p:spPr>
          <a:xfrm rot="0">
            <a:off x="784453" y="7179629"/>
            <a:ext cx="3734047" cy="1160867"/>
          </a:xfrm>
          <a:prstGeom prst="rect">
            <a:avLst/>
          </a:prstGeom>
        </p:spPr>
        <p:txBody>
          <a:bodyPr anchor="t" rtlCol="false" tIns="0" lIns="0" bIns="0" rIns="0">
            <a:spAutoFit/>
          </a:bodyPr>
          <a:lstStyle/>
          <a:p>
            <a:pPr algn="l" marL="373508" indent="-186754" lvl="1">
              <a:lnSpc>
                <a:spcPts val="2387"/>
              </a:lnSpc>
              <a:buFont typeface="Arial"/>
              <a:buChar char="•"/>
            </a:pPr>
            <a:r>
              <a:rPr lang="en-US" sz="1730">
                <a:solidFill>
                  <a:srgbClr val="051D40"/>
                </a:solidFill>
                <a:latin typeface="DM Sans"/>
                <a:ea typeface="DM Sans"/>
                <a:cs typeface="DM Sans"/>
                <a:sym typeface="DM Sans"/>
              </a:rPr>
              <a:t>Management </a:t>
            </a:r>
          </a:p>
          <a:p>
            <a:pPr algn="l" marL="373508" indent="-186754" lvl="1">
              <a:lnSpc>
                <a:spcPts val="2387"/>
              </a:lnSpc>
              <a:buFont typeface="Arial"/>
              <a:buChar char="•"/>
            </a:pPr>
            <a:r>
              <a:rPr lang="en-US" sz="1730">
                <a:solidFill>
                  <a:srgbClr val="051D40"/>
                </a:solidFill>
                <a:latin typeface="DM Sans"/>
                <a:ea typeface="DM Sans"/>
                <a:cs typeface="DM Sans"/>
                <a:sym typeface="DM Sans"/>
              </a:rPr>
              <a:t>Public Health &amp; Safety Committee</a:t>
            </a:r>
          </a:p>
          <a:p>
            <a:pPr algn="l" marL="373508" indent="-186754" lvl="1">
              <a:lnSpc>
                <a:spcPts val="2387"/>
              </a:lnSpc>
              <a:buFont typeface="Arial"/>
              <a:buChar char="•"/>
            </a:pPr>
            <a:r>
              <a:rPr lang="en-US" sz="1730" strike="noStrike" u="none">
                <a:solidFill>
                  <a:srgbClr val="051D40"/>
                </a:solidFill>
                <a:latin typeface="DM Sans"/>
                <a:ea typeface="DM Sans"/>
                <a:cs typeface="DM Sans"/>
                <a:sym typeface="DM Sans"/>
              </a:rPr>
              <a:t>City Council</a:t>
            </a:r>
          </a:p>
        </p:txBody>
      </p:sp>
      <p:sp>
        <p:nvSpPr>
          <p:cNvPr name="TextBox 26" id="26"/>
          <p:cNvSpPr txBox="true"/>
          <p:nvPr/>
        </p:nvSpPr>
        <p:spPr>
          <a:xfrm rot="0">
            <a:off x="1954416" y="6728165"/>
            <a:ext cx="1414425" cy="340967"/>
          </a:xfrm>
          <a:prstGeom prst="rect">
            <a:avLst/>
          </a:prstGeom>
        </p:spPr>
        <p:txBody>
          <a:bodyPr anchor="t" rtlCol="false" tIns="0" lIns="0" bIns="0" rIns="0">
            <a:spAutoFit/>
          </a:bodyPr>
          <a:lstStyle/>
          <a:p>
            <a:pPr algn="ctr" marL="0" indent="0" lvl="0">
              <a:lnSpc>
                <a:spcPts val="2766"/>
              </a:lnSpc>
              <a:spcBef>
                <a:spcPct val="0"/>
              </a:spcBef>
            </a:pPr>
            <a:r>
              <a:rPr lang="en-US" b="true" sz="2004">
                <a:solidFill>
                  <a:srgbClr val="586BA4"/>
                </a:solidFill>
                <a:latin typeface="DM Sans Bold"/>
                <a:ea typeface="DM Sans Bold"/>
                <a:cs typeface="DM Sans Bold"/>
                <a:sym typeface="DM Sans Bold"/>
              </a:rPr>
              <a:t>MEETINGS</a:t>
            </a:r>
          </a:p>
        </p:txBody>
      </p:sp>
      <p:sp>
        <p:nvSpPr>
          <p:cNvPr name="TextBox 27" id="27"/>
          <p:cNvSpPr txBox="true"/>
          <p:nvPr/>
        </p:nvSpPr>
        <p:spPr>
          <a:xfrm rot="0">
            <a:off x="13700818" y="7179629"/>
            <a:ext cx="3851107" cy="1456208"/>
          </a:xfrm>
          <a:prstGeom prst="rect">
            <a:avLst/>
          </a:prstGeom>
        </p:spPr>
        <p:txBody>
          <a:bodyPr anchor="t" rtlCol="false" tIns="0" lIns="0" bIns="0" rIns="0">
            <a:spAutoFit/>
          </a:bodyPr>
          <a:lstStyle/>
          <a:p>
            <a:pPr algn="l" marL="373508" indent="-186754" lvl="1">
              <a:lnSpc>
                <a:spcPts val="2387"/>
              </a:lnSpc>
              <a:buFont typeface="Arial"/>
              <a:buChar char="•"/>
            </a:pPr>
            <a:r>
              <a:rPr lang="en-US" sz="1730">
                <a:solidFill>
                  <a:srgbClr val="051D40"/>
                </a:solidFill>
                <a:latin typeface="DM Sans"/>
                <a:ea typeface="DM Sans"/>
                <a:cs typeface="DM Sans"/>
                <a:sym typeface="DM Sans"/>
              </a:rPr>
              <a:t>In response to retail thefts</a:t>
            </a:r>
          </a:p>
          <a:p>
            <a:pPr algn="l" marL="373508" indent="-186754" lvl="1">
              <a:lnSpc>
                <a:spcPts val="2387"/>
              </a:lnSpc>
              <a:buFont typeface="Arial"/>
              <a:buChar char="•"/>
            </a:pPr>
            <a:r>
              <a:rPr lang="en-US" sz="1730" strike="noStrike" u="none">
                <a:solidFill>
                  <a:srgbClr val="051D40"/>
                </a:solidFill>
                <a:latin typeface="DM Sans"/>
                <a:ea typeface="DM Sans"/>
                <a:cs typeface="DM Sans"/>
                <a:sym typeface="DM Sans"/>
              </a:rPr>
              <a:t>Limited public expense</a:t>
            </a:r>
          </a:p>
          <a:p>
            <a:pPr algn="l" marL="373508" indent="-186754" lvl="1">
              <a:lnSpc>
                <a:spcPts val="2387"/>
              </a:lnSpc>
              <a:spcBef>
                <a:spcPct val="0"/>
              </a:spcBef>
              <a:buFont typeface="Arial"/>
              <a:buChar char="•"/>
            </a:pPr>
            <a:r>
              <a:rPr lang="en-US" sz="1730" strike="noStrike" u="none">
                <a:solidFill>
                  <a:srgbClr val="051D40"/>
                </a:solidFill>
                <a:latin typeface="DM Sans"/>
                <a:ea typeface="DM Sans"/>
                <a:cs typeface="DM Sans"/>
                <a:sym typeface="DM Sans"/>
              </a:rPr>
              <a:t>Visible presence at commercial base</a:t>
            </a:r>
          </a:p>
          <a:p>
            <a:pPr algn="ctr" marL="0" indent="0" lvl="0">
              <a:lnSpc>
                <a:spcPts val="2387"/>
              </a:lnSpc>
              <a:spcBef>
                <a:spcPct val="0"/>
              </a:spcBef>
            </a:pPr>
          </a:p>
        </p:txBody>
      </p:sp>
      <p:sp>
        <p:nvSpPr>
          <p:cNvPr name="TextBox 28" id="28"/>
          <p:cNvSpPr txBox="true"/>
          <p:nvPr/>
        </p:nvSpPr>
        <p:spPr>
          <a:xfrm rot="0">
            <a:off x="14231522" y="6716583"/>
            <a:ext cx="2793080" cy="352549"/>
          </a:xfrm>
          <a:prstGeom prst="rect">
            <a:avLst/>
          </a:prstGeom>
        </p:spPr>
        <p:txBody>
          <a:bodyPr anchor="t" rtlCol="false" tIns="0" lIns="0" bIns="0" rIns="0">
            <a:spAutoFit/>
          </a:bodyPr>
          <a:lstStyle/>
          <a:p>
            <a:pPr algn="ctr" marL="0" indent="0" lvl="0">
              <a:lnSpc>
                <a:spcPts val="2869"/>
              </a:lnSpc>
              <a:spcBef>
                <a:spcPct val="0"/>
              </a:spcBef>
            </a:pPr>
            <a:r>
              <a:rPr lang="en-US" b="true" sz="2079">
                <a:solidFill>
                  <a:srgbClr val="586BA4"/>
                </a:solidFill>
                <a:latin typeface="DM Sans Bold"/>
                <a:ea typeface="DM Sans Bold"/>
                <a:cs typeface="DM Sans Bold"/>
                <a:sym typeface="DM Sans Bold"/>
              </a:rPr>
              <a:t>OUTLET MALL ANNEX</a:t>
            </a:r>
          </a:p>
        </p:txBody>
      </p:sp>
      <p:sp>
        <p:nvSpPr>
          <p:cNvPr name="TextBox 29" id="29"/>
          <p:cNvSpPr txBox="true"/>
          <p:nvPr/>
        </p:nvSpPr>
        <p:spPr>
          <a:xfrm rot="0">
            <a:off x="784453" y="1344851"/>
            <a:ext cx="8678831" cy="428332"/>
          </a:xfrm>
          <a:prstGeom prst="rect">
            <a:avLst/>
          </a:prstGeom>
        </p:spPr>
        <p:txBody>
          <a:bodyPr anchor="t" rtlCol="false" tIns="0" lIns="0" bIns="0" rIns="0">
            <a:spAutoFit/>
          </a:bodyPr>
          <a:lstStyle/>
          <a:p>
            <a:pPr algn="l" marL="0" indent="0" lvl="0">
              <a:lnSpc>
                <a:spcPts val="3471"/>
              </a:lnSpc>
              <a:spcBef>
                <a:spcPct val="0"/>
              </a:spcBef>
            </a:pPr>
            <a:r>
              <a:rPr lang="en-US" sz="2515">
                <a:solidFill>
                  <a:srgbClr val="FFFFFF"/>
                </a:solidFill>
                <a:latin typeface="DM Sans"/>
                <a:ea typeface="DM Sans"/>
                <a:cs typeface="DM Sans"/>
                <a:sym typeface="DM Sans"/>
              </a:rPr>
              <a:t>SERVICES AND RELATIONSHIPS</a:t>
            </a:r>
          </a:p>
        </p:txBody>
      </p:sp>
      <p:sp>
        <p:nvSpPr>
          <p:cNvPr name="TextBox 30" id="30"/>
          <p:cNvSpPr txBox="true"/>
          <p:nvPr/>
        </p:nvSpPr>
        <p:spPr>
          <a:xfrm rot="0">
            <a:off x="9300853" y="7179629"/>
            <a:ext cx="3867516" cy="1456264"/>
          </a:xfrm>
          <a:prstGeom prst="rect">
            <a:avLst/>
          </a:prstGeom>
        </p:spPr>
        <p:txBody>
          <a:bodyPr anchor="t" rtlCol="false" tIns="0" lIns="0" bIns="0" rIns="0">
            <a:spAutoFit/>
          </a:bodyPr>
          <a:lstStyle/>
          <a:p>
            <a:pPr algn="l" marL="372981" indent="-186491" lvl="1">
              <a:lnSpc>
                <a:spcPts val="2384"/>
              </a:lnSpc>
              <a:buFont typeface="Arial"/>
              <a:buChar char="•"/>
            </a:pPr>
            <a:r>
              <a:rPr lang="en-US" sz="1727">
                <a:solidFill>
                  <a:srgbClr val="051D40"/>
                </a:solidFill>
                <a:latin typeface="DM Sans"/>
                <a:ea typeface="DM Sans"/>
                <a:cs typeface="DM Sans"/>
                <a:sym typeface="DM Sans"/>
              </a:rPr>
              <a:t>Community events</a:t>
            </a:r>
          </a:p>
          <a:p>
            <a:pPr algn="l" marL="372981" indent="-186491" lvl="1">
              <a:lnSpc>
                <a:spcPts val="2384"/>
              </a:lnSpc>
              <a:buFont typeface="Arial"/>
              <a:buChar char="•"/>
            </a:pPr>
            <a:r>
              <a:rPr lang="en-US" sz="1727">
                <a:solidFill>
                  <a:srgbClr val="051D40"/>
                </a:solidFill>
                <a:latin typeface="DM Sans"/>
                <a:ea typeface="DM Sans"/>
                <a:cs typeface="DM Sans"/>
                <a:sym typeface="DM Sans"/>
              </a:rPr>
              <a:t>Direct contact in the field</a:t>
            </a:r>
          </a:p>
          <a:p>
            <a:pPr algn="l" marL="372981" indent="-186491" lvl="1">
              <a:lnSpc>
                <a:spcPts val="2384"/>
              </a:lnSpc>
              <a:buFont typeface="Arial"/>
              <a:buChar char="•"/>
            </a:pPr>
            <a:r>
              <a:rPr lang="en-US" sz="1727">
                <a:solidFill>
                  <a:srgbClr val="051D40"/>
                </a:solidFill>
                <a:latin typeface="DM Sans"/>
                <a:ea typeface="DM Sans"/>
                <a:cs typeface="DM Sans"/>
                <a:sym typeface="DM Sans"/>
              </a:rPr>
              <a:t>Phone calls</a:t>
            </a:r>
          </a:p>
          <a:p>
            <a:pPr algn="l" marL="372981" indent="-186491" lvl="1">
              <a:lnSpc>
                <a:spcPts val="2384"/>
              </a:lnSpc>
              <a:buFont typeface="Arial"/>
              <a:buChar char="•"/>
            </a:pPr>
            <a:r>
              <a:rPr lang="en-US" sz="1727">
                <a:solidFill>
                  <a:srgbClr val="051D40"/>
                </a:solidFill>
                <a:latin typeface="DM Sans"/>
                <a:ea typeface="DM Sans"/>
                <a:cs typeface="DM Sans"/>
                <a:sym typeface="DM Sans"/>
              </a:rPr>
              <a:t>Emails</a:t>
            </a:r>
          </a:p>
          <a:p>
            <a:pPr algn="l" marL="372981" indent="-186491" lvl="1">
              <a:lnSpc>
                <a:spcPts val="2384"/>
              </a:lnSpc>
              <a:buFont typeface="Arial"/>
              <a:buChar char="•"/>
            </a:pPr>
            <a:r>
              <a:rPr lang="en-US" sz="1727">
                <a:solidFill>
                  <a:srgbClr val="051D40"/>
                </a:solidFill>
                <a:latin typeface="DM Sans"/>
                <a:ea typeface="DM Sans"/>
                <a:cs typeface="DM Sans"/>
                <a:sym typeface="DM Sans"/>
              </a:rPr>
              <a:t>Social media</a:t>
            </a:r>
          </a:p>
        </p:txBody>
      </p:sp>
      <p:sp>
        <p:nvSpPr>
          <p:cNvPr name="TextBox 31" id="31"/>
          <p:cNvSpPr txBox="true"/>
          <p:nvPr/>
        </p:nvSpPr>
        <p:spPr>
          <a:xfrm rot="0">
            <a:off x="9588873" y="6708799"/>
            <a:ext cx="3290721" cy="353546"/>
          </a:xfrm>
          <a:prstGeom prst="rect">
            <a:avLst/>
          </a:prstGeom>
        </p:spPr>
        <p:txBody>
          <a:bodyPr anchor="t" rtlCol="false" tIns="0" lIns="0" bIns="0" rIns="0">
            <a:spAutoFit/>
          </a:bodyPr>
          <a:lstStyle/>
          <a:p>
            <a:pPr algn="ctr" marL="0" indent="0" lvl="0">
              <a:lnSpc>
                <a:spcPts val="2881"/>
              </a:lnSpc>
              <a:spcBef>
                <a:spcPct val="0"/>
              </a:spcBef>
            </a:pPr>
            <a:r>
              <a:rPr lang="en-US" b="true" sz="2088">
                <a:solidFill>
                  <a:srgbClr val="586BA4"/>
                </a:solidFill>
                <a:latin typeface="DM Sans Bold"/>
                <a:ea typeface="DM Sans Bold"/>
                <a:cs typeface="DM Sans Bold"/>
                <a:sym typeface="DM Sans Bold"/>
              </a:rPr>
              <a:t>COMMUNITY CONTACTS</a:t>
            </a:r>
          </a:p>
        </p:txBody>
      </p:sp>
      <p:sp>
        <p:nvSpPr>
          <p:cNvPr name="TextBox 32" id="32"/>
          <p:cNvSpPr txBox="true"/>
          <p:nvPr/>
        </p:nvSpPr>
        <p:spPr>
          <a:xfrm rot="0">
            <a:off x="5014173" y="7179629"/>
            <a:ext cx="3867516" cy="865581"/>
          </a:xfrm>
          <a:prstGeom prst="rect">
            <a:avLst/>
          </a:prstGeom>
        </p:spPr>
        <p:txBody>
          <a:bodyPr anchor="t" rtlCol="false" tIns="0" lIns="0" bIns="0" rIns="0">
            <a:spAutoFit/>
          </a:bodyPr>
          <a:lstStyle/>
          <a:p>
            <a:pPr algn="l" marL="372981" indent="-186491" lvl="1">
              <a:lnSpc>
                <a:spcPts val="2384"/>
              </a:lnSpc>
              <a:buFont typeface="Arial"/>
              <a:buChar char="•"/>
            </a:pPr>
            <a:r>
              <a:rPr lang="en-US" sz="1727">
                <a:solidFill>
                  <a:srgbClr val="051D40"/>
                </a:solidFill>
                <a:latin typeface="DM Sans"/>
                <a:ea typeface="DM Sans"/>
                <a:cs typeface="DM Sans"/>
                <a:sym typeface="DM Sans"/>
              </a:rPr>
              <a:t>Tanner Electric</a:t>
            </a:r>
          </a:p>
          <a:p>
            <a:pPr algn="l" marL="372981" indent="-186491" lvl="1">
              <a:lnSpc>
                <a:spcPts val="2384"/>
              </a:lnSpc>
              <a:buFont typeface="Arial"/>
              <a:buChar char="•"/>
            </a:pPr>
            <a:r>
              <a:rPr lang="en-US" sz="1727">
                <a:solidFill>
                  <a:srgbClr val="051D40"/>
                </a:solidFill>
                <a:latin typeface="DM Sans"/>
                <a:ea typeface="DM Sans"/>
                <a:cs typeface="DM Sans"/>
                <a:sym typeface="DM Sans"/>
              </a:rPr>
              <a:t>Elk Fields</a:t>
            </a:r>
          </a:p>
          <a:p>
            <a:pPr algn="l" marL="372981" indent="-186491" lvl="1">
              <a:lnSpc>
                <a:spcPts val="2384"/>
              </a:lnSpc>
              <a:buFont typeface="Arial"/>
              <a:buChar char="•"/>
            </a:pPr>
            <a:r>
              <a:rPr lang="en-US" sz="1727">
                <a:solidFill>
                  <a:srgbClr val="051D40"/>
                </a:solidFill>
                <a:latin typeface="DM Sans"/>
                <a:ea typeface="DM Sans"/>
                <a:cs typeface="DM Sans"/>
                <a:sym typeface="DM Sans"/>
              </a:rPr>
              <a:t>U.S. Postal Inspector</a:t>
            </a:r>
          </a:p>
        </p:txBody>
      </p:sp>
      <p:sp>
        <p:nvSpPr>
          <p:cNvPr name="TextBox 33" id="33"/>
          <p:cNvSpPr txBox="true"/>
          <p:nvPr/>
        </p:nvSpPr>
        <p:spPr>
          <a:xfrm rot="0">
            <a:off x="5827144" y="6708799"/>
            <a:ext cx="2162999" cy="353546"/>
          </a:xfrm>
          <a:prstGeom prst="rect">
            <a:avLst/>
          </a:prstGeom>
        </p:spPr>
        <p:txBody>
          <a:bodyPr anchor="t" rtlCol="false" tIns="0" lIns="0" bIns="0" rIns="0">
            <a:spAutoFit/>
          </a:bodyPr>
          <a:lstStyle/>
          <a:p>
            <a:pPr algn="ctr" marL="0" indent="0" lvl="0">
              <a:lnSpc>
                <a:spcPts val="2881"/>
              </a:lnSpc>
              <a:spcBef>
                <a:spcPct val="0"/>
              </a:spcBef>
            </a:pPr>
            <a:r>
              <a:rPr lang="en-US" b="true" sz="2088">
                <a:solidFill>
                  <a:srgbClr val="586BA4"/>
                </a:solidFill>
                <a:latin typeface="DM Sans Bold"/>
                <a:ea typeface="DM Sans Bold"/>
                <a:cs typeface="DM Sans Bold"/>
                <a:sym typeface="DM Sans Bold"/>
              </a:rPr>
              <a:t>EXTRA PATROLS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899382" y="-54747"/>
            <a:ext cx="8958965" cy="9313047"/>
            <a:chOff x="0" y="0"/>
            <a:chExt cx="6108573" cy="6350000"/>
          </a:xfrm>
        </p:grpSpPr>
        <p:sp>
          <p:nvSpPr>
            <p:cNvPr name="Freeform 3" id="3"/>
            <p:cNvSpPr/>
            <p:nvPr/>
          </p:nvSpPr>
          <p:spPr>
            <a:xfrm flipH="false" flipV="false" rot="0">
              <a:off x="0" y="0"/>
              <a:ext cx="6108573" cy="6350000"/>
            </a:xfrm>
            <a:custGeom>
              <a:avLst/>
              <a:gdLst/>
              <a:ahLst/>
              <a:cxnLst/>
              <a:rect r="r" b="b" t="t" l="l"/>
              <a:pathLst>
                <a:path h="6350000" w="6108573">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stretch>
                <a:fillRect l="0" t="-24387" r="0" b="-3876"/>
              </a:stretch>
            </a:blipFill>
          </p:spPr>
        </p:sp>
      </p:grpSp>
      <p:sp>
        <p:nvSpPr>
          <p:cNvPr name="Freeform 4" id="4"/>
          <p:cNvSpPr/>
          <p:nvPr/>
        </p:nvSpPr>
        <p:spPr>
          <a:xfrm flipH="false" flipV="false" rot="0">
            <a:off x="17259300" y="8127303"/>
            <a:ext cx="1802889" cy="1802889"/>
          </a:xfrm>
          <a:custGeom>
            <a:avLst/>
            <a:gdLst/>
            <a:ahLst/>
            <a:cxnLst/>
            <a:rect r="r" b="b" t="t" l="l"/>
            <a:pathLst>
              <a:path h="1802889" w="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833387" y="-1033334"/>
            <a:ext cx="2293320" cy="2293320"/>
          </a:xfrm>
          <a:custGeom>
            <a:avLst/>
            <a:gdLst/>
            <a:ahLst/>
            <a:cxnLst/>
            <a:rect r="r" b="b" t="t" l="l"/>
            <a:pathLst>
              <a:path h="2293320" w="2293320">
                <a:moveTo>
                  <a:pt x="0" y="0"/>
                </a:moveTo>
                <a:lnTo>
                  <a:pt x="2293320" y="0"/>
                </a:lnTo>
                <a:lnTo>
                  <a:pt x="2293320" y="2293319"/>
                </a:lnTo>
                <a:lnTo>
                  <a:pt x="0" y="22933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2572396" y="2624247"/>
            <a:ext cx="3238670" cy="1608820"/>
          </a:xfrm>
          <a:prstGeom prst="rect">
            <a:avLst/>
          </a:prstGeom>
        </p:spPr>
        <p:txBody>
          <a:bodyPr anchor="t" rtlCol="false" tIns="0" lIns="0" bIns="0" rIns="0">
            <a:spAutoFit/>
          </a:bodyPr>
          <a:lstStyle/>
          <a:p>
            <a:pPr algn="ctr" marL="0" indent="0" lvl="0">
              <a:lnSpc>
                <a:spcPts val="12506"/>
              </a:lnSpc>
              <a:spcBef>
                <a:spcPct val="0"/>
              </a:spcBef>
            </a:pPr>
            <a:r>
              <a:rPr lang="en-US" b="true" sz="10421">
                <a:solidFill>
                  <a:srgbClr val="FFFFFF"/>
                </a:solidFill>
                <a:latin typeface="Now Bold"/>
                <a:ea typeface="Now Bold"/>
                <a:cs typeface="Now Bold"/>
                <a:sym typeface="Now Bold"/>
              </a:rPr>
              <a:t>74</a:t>
            </a:r>
            <a:r>
              <a:rPr lang="en-US" b="true" sz="10421" strike="noStrike" u="none">
                <a:solidFill>
                  <a:srgbClr val="FFFFFF"/>
                </a:solidFill>
                <a:latin typeface="Now Bold"/>
                <a:ea typeface="Now Bold"/>
                <a:cs typeface="Now Bold"/>
                <a:sym typeface="Now Bold"/>
              </a:rPr>
              <a:t>%</a:t>
            </a:r>
          </a:p>
        </p:txBody>
      </p:sp>
      <p:pic>
        <p:nvPicPr>
          <p:cNvPr name="Picture 7" id="7"/>
          <p:cNvPicPr>
            <a:picLocks noChangeAspect="true"/>
          </p:cNvPicPr>
          <p:nvPr/>
        </p:nvPicPr>
        <p:blipFill>
          <a:blip r:embed="rId5"/>
          <a:stretch>
            <a:fillRect/>
          </a:stretch>
        </p:blipFill>
        <p:spPr>
          <a:xfrm rot="0">
            <a:off x="2779438" y="3838018"/>
            <a:ext cx="2693998" cy="1223590"/>
          </a:xfrm>
          <a:prstGeom prst="rect">
            <a:avLst/>
          </a:prstGeom>
        </p:spPr>
      </p:pic>
      <p:sp>
        <p:nvSpPr>
          <p:cNvPr name="TextBox 8" id="8"/>
          <p:cNvSpPr txBox="true"/>
          <p:nvPr/>
        </p:nvSpPr>
        <p:spPr>
          <a:xfrm rot="0">
            <a:off x="2572396" y="5059975"/>
            <a:ext cx="3238670" cy="1608820"/>
          </a:xfrm>
          <a:prstGeom prst="rect">
            <a:avLst/>
          </a:prstGeom>
        </p:spPr>
        <p:txBody>
          <a:bodyPr anchor="t" rtlCol="false" tIns="0" lIns="0" bIns="0" rIns="0">
            <a:spAutoFit/>
          </a:bodyPr>
          <a:lstStyle/>
          <a:p>
            <a:pPr algn="ctr" marL="0" indent="0" lvl="0">
              <a:lnSpc>
                <a:spcPts val="12506"/>
              </a:lnSpc>
              <a:spcBef>
                <a:spcPct val="0"/>
              </a:spcBef>
            </a:pPr>
            <a:r>
              <a:rPr lang="en-US" b="true" sz="10421">
                <a:solidFill>
                  <a:srgbClr val="FFFFFF"/>
                </a:solidFill>
                <a:latin typeface="Now Bold"/>
                <a:ea typeface="Now Bold"/>
                <a:cs typeface="Now Bold"/>
                <a:sym typeface="Now Bold"/>
              </a:rPr>
              <a:t>23</a:t>
            </a:r>
            <a:r>
              <a:rPr lang="en-US" b="true" sz="10421" strike="noStrike" u="none">
                <a:solidFill>
                  <a:srgbClr val="FFFFFF"/>
                </a:solidFill>
                <a:latin typeface="Now Bold"/>
                <a:ea typeface="Now Bold"/>
                <a:cs typeface="Now Bold"/>
                <a:sym typeface="Now Bold"/>
              </a:rPr>
              <a:t>%</a:t>
            </a:r>
          </a:p>
        </p:txBody>
      </p:sp>
      <p:grpSp>
        <p:nvGrpSpPr>
          <p:cNvPr name="Group 9" id="9"/>
          <p:cNvGrpSpPr/>
          <p:nvPr/>
        </p:nvGrpSpPr>
        <p:grpSpPr>
          <a:xfrm rot="0">
            <a:off x="-1543050" y="-54747"/>
            <a:ext cx="2760734" cy="10341747"/>
            <a:chOff x="0" y="0"/>
            <a:chExt cx="727107" cy="2723752"/>
          </a:xfrm>
        </p:grpSpPr>
        <p:sp>
          <p:nvSpPr>
            <p:cNvPr name="Freeform 10" id="10"/>
            <p:cNvSpPr/>
            <p:nvPr/>
          </p:nvSpPr>
          <p:spPr>
            <a:xfrm flipH="false" flipV="false" rot="0">
              <a:off x="0" y="0"/>
              <a:ext cx="727107" cy="2723752"/>
            </a:xfrm>
            <a:custGeom>
              <a:avLst/>
              <a:gdLst/>
              <a:ahLst/>
              <a:cxnLst/>
              <a:rect r="r" b="b" t="t" l="l"/>
              <a:pathLst>
                <a:path h="2723752" w="727107">
                  <a:moveTo>
                    <a:pt x="0" y="0"/>
                  </a:moveTo>
                  <a:lnTo>
                    <a:pt x="727107" y="0"/>
                  </a:lnTo>
                  <a:lnTo>
                    <a:pt x="727107" y="2723752"/>
                  </a:lnTo>
                  <a:lnTo>
                    <a:pt x="0" y="2723752"/>
                  </a:lnTo>
                  <a:close/>
                </a:path>
              </a:pathLst>
            </a:custGeom>
            <a:solidFill>
              <a:srgbClr val="145DA0"/>
            </a:solidFill>
          </p:spPr>
        </p:sp>
        <p:sp>
          <p:nvSpPr>
            <p:cNvPr name="TextBox 11" id="11"/>
            <p:cNvSpPr txBox="true"/>
            <p:nvPr/>
          </p:nvSpPr>
          <p:spPr>
            <a:xfrm>
              <a:off x="0" y="-38100"/>
              <a:ext cx="727107" cy="2761852"/>
            </a:xfrm>
            <a:prstGeom prst="rect">
              <a:avLst/>
            </a:prstGeom>
          </p:spPr>
          <p:txBody>
            <a:bodyPr anchor="ctr" rtlCol="false" tIns="50800" lIns="50800" bIns="50800" rIns="50800"/>
            <a:lstStyle/>
            <a:p>
              <a:pPr algn="ctr">
                <a:lnSpc>
                  <a:spcPts val="2605"/>
                </a:lnSpc>
              </a:pPr>
            </a:p>
          </p:txBody>
        </p:sp>
      </p:grpSp>
      <p:sp>
        <p:nvSpPr>
          <p:cNvPr name="TextBox 12" id="12"/>
          <p:cNvSpPr txBox="true"/>
          <p:nvPr/>
        </p:nvSpPr>
        <p:spPr>
          <a:xfrm rot="0">
            <a:off x="2647175" y="7565100"/>
            <a:ext cx="3238670" cy="1608820"/>
          </a:xfrm>
          <a:prstGeom prst="rect">
            <a:avLst/>
          </a:prstGeom>
        </p:spPr>
        <p:txBody>
          <a:bodyPr anchor="t" rtlCol="false" tIns="0" lIns="0" bIns="0" rIns="0">
            <a:spAutoFit/>
          </a:bodyPr>
          <a:lstStyle/>
          <a:p>
            <a:pPr algn="ctr" marL="0" indent="0" lvl="0">
              <a:lnSpc>
                <a:spcPts val="12506"/>
              </a:lnSpc>
              <a:spcBef>
                <a:spcPct val="0"/>
              </a:spcBef>
            </a:pPr>
            <a:r>
              <a:rPr lang="en-US" b="true" sz="10421">
                <a:solidFill>
                  <a:srgbClr val="FFFFFF"/>
                </a:solidFill>
                <a:latin typeface="Now Bold"/>
                <a:ea typeface="Now Bold"/>
                <a:cs typeface="Now Bold"/>
                <a:sym typeface="Now Bold"/>
              </a:rPr>
              <a:t>3</a:t>
            </a:r>
            <a:r>
              <a:rPr lang="en-US" b="true" sz="10421" strike="noStrike" u="none">
                <a:solidFill>
                  <a:srgbClr val="FFFFFF"/>
                </a:solidFill>
                <a:latin typeface="Now Bold"/>
                <a:ea typeface="Now Bold"/>
                <a:cs typeface="Now Bold"/>
                <a:sym typeface="Now Bold"/>
              </a:rPr>
              <a:t>%</a:t>
            </a:r>
          </a:p>
        </p:txBody>
      </p:sp>
      <p:pic>
        <p:nvPicPr>
          <p:cNvPr name="Picture 13" id="13"/>
          <p:cNvPicPr>
            <a:picLocks noChangeAspect="true"/>
          </p:cNvPicPr>
          <p:nvPr/>
        </p:nvPicPr>
        <p:blipFill>
          <a:blip r:embed="rId6"/>
          <a:stretch>
            <a:fillRect/>
          </a:stretch>
        </p:blipFill>
        <p:spPr>
          <a:xfrm rot="0">
            <a:off x="2779438" y="6287120"/>
            <a:ext cx="2693998" cy="1223590"/>
          </a:xfrm>
          <a:prstGeom prst="rect">
            <a:avLst/>
          </a:prstGeom>
        </p:spPr>
      </p:pic>
      <p:pic>
        <p:nvPicPr>
          <p:cNvPr name="Picture 14" id="14"/>
          <p:cNvPicPr>
            <a:picLocks noChangeAspect="true"/>
          </p:cNvPicPr>
          <p:nvPr/>
        </p:nvPicPr>
        <p:blipFill>
          <a:blip r:embed="rId7"/>
          <a:stretch>
            <a:fillRect/>
          </a:stretch>
        </p:blipFill>
        <p:spPr>
          <a:xfrm rot="0">
            <a:off x="2779438" y="8800004"/>
            <a:ext cx="2693998" cy="1223590"/>
          </a:xfrm>
          <a:prstGeom prst="rect">
            <a:avLst/>
          </a:prstGeom>
        </p:spPr>
      </p:pic>
      <p:sp>
        <p:nvSpPr>
          <p:cNvPr name="TextBox 15" id="15"/>
          <p:cNvSpPr txBox="true"/>
          <p:nvPr/>
        </p:nvSpPr>
        <p:spPr>
          <a:xfrm rot="0">
            <a:off x="2572396" y="491507"/>
            <a:ext cx="6235170" cy="1010708"/>
          </a:xfrm>
          <a:prstGeom prst="rect">
            <a:avLst/>
          </a:prstGeom>
        </p:spPr>
        <p:txBody>
          <a:bodyPr anchor="t" rtlCol="false" tIns="0" lIns="0" bIns="0" rIns="0">
            <a:spAutoFit/>
          </a:bodyPr>
          <a:lstStyle/>
          <a:p>
            <a:pPr algn="l" marL="0" indent="0" lvl="0">
              <a:lnSpc>
                <a:spcPts val="7884"/>
              </a:lnSpc>
              <a:spcBef>
                <a:spcPct val="0"/>
              </a:spcBef>
            </a:pPr>
            <a:r>
              <a:rPr lang="en-US" b="true" sz="6570">
                <a:solidFill>
                  <a:srgbClr val="FFFFFF"/>
                </a:solidFill>
                <a:latin typeface="Now Bold"/>
                <a:ea typeface="Now Bold"/>
                <a:cs typeface="Now Bold"/>
                <a:sym typeface="Now Bold"/>
              </a:rPr>
              <a:t>IMPACT</a:t>
            </a:r>
          </a:p>
        </p:txBody>
      </p:sp>
      <p:sp>
        <p:nvSpPr>
          <p:cNvPr name="TextBox 16" id="16"/>
          <p:cNvSpPr txBox="true"/>
          <p:nvPr/>
        </p:nvSpPr>
        <p:spPr>
          <a:xfrm rot="0">
            <a:off x="2647175" y="1499596"/>
            <a:ext cx="7950030" cy="848426"/>
          </a:xfrm>
          <a:prstGeom prst="rect">
            <a:avLst/>
          </a:prstGeom>
        </p:spPr>
        <p:txBody>
          <a:bodyPr anchor="t" rtlCol="false" tIns="0" lIns="0" bIns="0" rIns="0">
            <a:spAutoFit/>
          </a:bodyPr>
          <a:lstStyle/>
          <a:p>
            <a:pPr algn="l" marL="0" indent="0" lvl="0">
              <a:lnSpc>
                <a:spcPts val="3407"/>
              </a:lnSpc>
              <a:spcBef>
                <a:spcPct val="0"/>
              </a:spcBef>
            </a:pPr>
            <a:r>
              <a:rPr lang="en-US" sz="2469">
                <a:solidFill>
                  <a:srgbClr val="FFFFFF"/>
                </a:solidFill>
                <a:latin typeface="DM Sans"/>
                <a:ea typeface="DM Sans"/>
                <a:cs typeface="DM Sans"/>
                <a:sym typeface="DM Sans"/>
              </a:rPr>
              <a:t>Based on the 2023 City of North Bend Community Survey Rating Satisfaction with SnoPo Police Services </a:t>
            </a:r>
          </a:p>
        </p:txBody>
      </p:sp>
      <p:sp>
        <p:nvSpPr>
          <p:cNvPr name="TextBox 17" id="17"/>
          <p:cNvSpPr txBox="true"/>
          <p:nvPr/>
        </p:nvSpPr>
        <p:spPr>
          <a:xfrm rot="0">
            <a:off x="6287338" y="6120742"/>
            <a:ext cx="3727948" cy="680118"/>
          </a:xfrm>
          <a:prstGeom prst="rect">
            <a:avLst/>
          </a:prstGeom>
        </p:spPr>
        <p:txBody>
          <a:bodyPr anchor="t" rtlCol="false" tIns="0" lIns="0" bIns="0" rIns="0">
            <a:spAutoFit/>
          </a:bodyPr>
          <a:lstStyle/>
          <a:p>
            <a:pPr algn="l" marL="0" indent="0" lvl="0">
              <a:lnSpc>
                <a:spcPts val="5519"/>
              </a:lnSpc>
              <a:spcBef>
                <a:spcPct val="0"/>
              </a:spcBef>
            </a:pPr>
            <a:r>
              <a:rPr lang="en-US" sz="3999">
                <a:solidFill>
                  <a:srgbClr val="FFFFFF"/>
                </a:solidFill>
                <a:latin typeface="DM Sans"/>
                <a:ea typeface="DM Sans"/>
                <a:cs typeface="DM Sans"/>
                <a:sym typeface="DM Sans"/>
              </a:rPr>
              <a:t>Neutral</a:t>
            </a:r>
          </a:p>
        </p:txBody>
      </p:sp>
      <p:sp>
        <p:nvSpPr>
          <p:cNvPr name="TextBox 18" id="18"/>
          <p:cNvSpPr txBox="true"/>
          <p:nvPr/>
        </p:nvSpPr>
        <p:spPr>
          <a:xfrm rot="0">
            <a:off x="6204822" y="3671640"/>
            <a:ext cx="3727948" cy="680118"/>
          </a:xfrm>
          <a:prstGeom prst="rect">
            <a:avLst/>
          </a:prstGeom>
        </p:spPr>
        <p:txBody>
          <a:bodyPr anchor="t" rtlCol="false" tIns="0" lIns="0" bIns="0" rIns="0">
            <a:spAutoFit/>
          </a:bodyPr>
          <a:lstStyle/>
          <a:p>
            <a:pPr algn="l" marL="0" indent="0" lvl="0">
              <a:lnSpc>
                <a:spcPts val="5519"/>
              </a:lnSpc>
              <a:spcBef>
                <a:spcPct val="0"/>
              </a:spcBef>
            </a:pPr>
            <a:r>
              <a:rPr lang="en-US" sz="3999">
                <a:solidFill>
                  <a:srgbClr val="FFFFFF"/>
                </a:solidFill>
                <a:latin typeface="DM Sans"/>
                <a:ea typeface="DM Sans"/>
                <a:cs typeface="DM Sans"/>
                <a:sym typeface="DM Sans"/>
              </a:rPr>
              <a:t>Satisfied</a:t>
            </a:r>
          </a:p>
        </p:txBody>
      </p:sp>
      <p:sp>
        <p:nvSpPr>
          <p:cNvPr name="TextBox 19" id="19"/>
          <p:cNvSpPr txBox="true"/>
          <p:nvPr/>
        </p:nvSpPr>
        <p:spPr>
          <a:xfrm rot="0">
            <a:off x="6287338" y="8783042"/>
            <a:ext cx="3727948" cy="680118"/>
          </a:xfrm>
          <a:prstGeom prst="rect">
            <a:avLst/>
          </a:prstGeom>
        </p:spPr>
        <p:txBody>
          <a:bodyPr anchor="t" rtlCol="false" tIns="0" lIns="0" bIns="0" rIns="0">
            <a:spAutoFit/>
          </a:bodyPr>
          <a:lstStyle/>
          <a:p>
            <a:pPr algn="l" marL="0" indent="0" lvl="0">
              <a:lnSpc>
                <a:spcPts val="5519"/>
              </a:lnSpc>
              <a:spcBef>
                <a:spcPct val="0"/>
              </a:spcBef>
            </a:pPr>
            <a:r>
              <a:rPr lang="en-US" sz="3999">
                <a:solidFill>
                  <a:srgbClr val="FFFFFF"/>
                </a:solidFill>
                <a:latin typeface="DM Sans"/>
                <a:ea typeface="DM Sans"/>
                <a:cs typeface="DM Sans"/>
                <a:sym typeface="DM Sans"/>
              </a:rPr>
              <a:t>Dissatisfied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65619"/>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952643" y="9065619"/>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6123404"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6123404"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6269294"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3</a:t>
            </a:r>
          </a:p>
        </p:txBody>
      </p:sp>
      <p:sp>
        <p:nvSpPr>
          <p:cNvPr name="TextBox 21" id="21"/>
          <p:cNvSpPr txBox="true"/>
          <p:nvPr/>
        </p:nvSpPr>
        <p:spPr>
          <a:xfrm rot="0">
            <a:off x="3957848" y="4177223"/>
            <a:ext cx="6944173" cy="966277"/>
          </a:xfrm>
          <a:prstGeom prst="rect">
            <a:avLst/>
          </a:prstGeom>
        </p:spPr>
        <p:txBody>
          <a:bodyPr anchor="t" rtlCol="false" tIns="0" lIns="0" bIns="0" rIns="0">
            <a:spAutoFit/>
          </a:bodyPr>
          <a:lstStyle/>
          <a:p>
            <a:pPr algn="ctr" marL="0" indent="0" lvl="0">
              <a:lnSpc>
                <a:spcPts val="7463"/>
              </a:lnSpc>
              <a:spcBef>
                <a:spcPct val="0"/>
              </a:spcBef>
            </a:pPr>
            <a:r>
              <a:rPr lang="en-US" b="true" sz="6219">
                <a:solidFill>
                  <a:srgbClr val="A6A6A6"/>
                </a:solidFill>
                <a:latin typeface="Now Bold"/>
                <a:ea typeface="Now Bold"/>
                <a:cs typeface="Now Bold"/>
                <a:sym typeface="Now Bold"/>
              </a:rPr>
              <a:t>RESPONSE TIMES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6433893" y="-2168683"/>
            <a:ext cx="4337366" cy="4337366"/>
          </a:xfrm>
          <a:custGeom>
            <a:avLst/>
            <a:gdLst/>
            <a:ahLst/>
            <a:cxnLst/>
            <a:rect r="r" b="b" t="t" l="l"/>
            <a:pathLst>
              <a:path h="4337366" w="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090617" y="8314135"/>
            <a:ext cx="4337366" cy="4337366"/>
          </a:xfrm>
          <a:custGeom>
            <a:avLst/>
            <a:gdLst/>
            <a:ahLst/>
            <a:cxnLst/>
            <a:rect r="r" b="b" t="t" l="l"/>
            <a:pathLst>
              <a:path h="4337366" w="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11800275" y="253441"/>
            <a:ext cx="4796714" cy="1978256"/>
          </a:xfrm>
          <a:prstGeom prst="rect">
            <a:avLst/>
          </a:prstGeom>
        </p:spPr>
        <p:txBody>
          <a:bodyPr anchor="t" rtlCol="false" tIns="0" lIns="0" bIns="0" rIns="0">
            <a:spAutoFit/>
          </a:bodyPr>
          <a:lstStyle/>
          <a:p>
            <a:pPr algn="l" marL="0" indent="0" lvl="0">
              <a:lnSpc>
                <a:spcPts val="7711"/>
              </a:lnSpc>
              <a:spcBef>
                <a:spcPct val="0"/>
              </a:spcBef>
            </a:pPr>
            <a:r>
              <a:rPr lang="en-US" b="true" sz="6426">
                <a:solidFill>
                  <a:srgbClr val="56AEFF"/>
                </a:solidFill>
                <a:latin typeface="Now Bold"/>
                <a:ea typeface="Now Bold"/>
                <a:cs typeface="Now Bold"/>
                <a:sym typeface="Now Bold"/>
              </a:rPr>
              <a:t>RESPONSE TIMES</a:t>
            </a:r>
          </a:p>
        </p:txBody>
      </p:sp>
      <p:sp>
        <p:nvSpPr>
          <p:cNvPr name="TextBox 5" id="5"/>
          <p:cNvSpPr txBox="true"/>
          <p:nvPr/>
        </p:nvSpPr>
        <p:spPr>
          <a:xfrm rot="0">
            <a:off x="616957" y="8240399"/>
            <a:ext cx="11633872" cy="2465254"/>
          </a:xfrm>
          <a:prstGeom prst="rect">
            <a:avLst/>
          </a:prstGeom>
        </p:spPr>
        <p:txBody>
          <a:bodyPr anchor="t" rtlCol="false" tIns="0" lIns="0" bIns="0" rIns="0">
            <a:spAutoFit/>
          </a:bodyPr>
          <a:lstStyle/>
          <a:p>
            <a:pPr algn="l" marL="333376" indent="-166688" lvl="1">
              <a:lnSpc>
                <a:spcPts val="2130"/>
              </a:lnSpc>
              <a:buFont typeface="Arial"/>
              <a:buChar char="•"/>
            </a:pPr>
            <a:r>
              <a:rPr lang="en-US" b="true" sz="1544">
                <a:solidFill>
                  <a:srgbClr val="FFFFFF"/>
                </a:solidFill>
                <a:latin typeface="DM Sans Bold"/>
                <a:ea typeface="DM Sans Bold"/>
                <a:cs typeface="DM Sans Bold"/>
                <a:sym typeface="DM Sans Bold"/>
              </a:rPr>
              <a:t>P</a:t>
            </a:r>
            <a:r>
              <a:rPr lang="en-US" b="true" sz="1544" strike="noStrike" u="none">
                <a:solidFill>
                  <a:srgbClr val="FFFFFF"/>
                </a:solidFill>
                <a:latin typeface="DM Sans Bold"/>
                <a:ea typeface="DM Sans Bold"/>
                <a:cs typeface="DM Sans Bold"/>
                <a:sym typeface="DM Sans Bold"/>
              </a:rPr>
              <a:t>riority 1</a:t>
            </a:r>
            <a:r>
              <a:rPr lang="en-US" sz="1544" strike="noStrike" u="none">
                <a:solidFill>
                  <a:srgbClr val="FFFFFF"/>
                </a:solidFill>
                <a:latin typeface="DM Sans"/>
                <a:ea typeface="DM Sans"/>
                <a:cs typeface="DM Sans"/>
                <a:sym typeface="DM Sans"/>
              </a:rPr>
              <a:t>:  Serious crime with immediate threat to life. Ex: Weapons Offense, Physical Domestic Violence, Assault/Burglary in Progress. </a:t>
            </a:r>
          </a:p>
          <a:p>
            <a:pPr algn="l">
              <a:lnSpc>
                <a:spcPts val="2130"/>
              </a:lnSpc>
            </a:pPr>
          </a:p>
          <a:p>
            <a:pPr algn="l" marL="333376" indent="-166688" lvl="1">
              <a:lnSpc>
                <a:spcPts val="2130"/>
              </a:lnSpc>
              <a:buFont typeface="Arial"/>
              <a:buChar char="•"/>
            </a:pPr>
            <a:r>
              <a:rPr lang="en-US" b="true" sz="1544" strike="noStrike" u="none">
                <a:solidFill>
                  <a:srgbClr val="FFFFFF"/>
                </a:solidFill>
                <a:latin typeface="DM Sans Bold"/>
                <a:ea typeface="DM Sans Bold"/>
                <a:cs typeface="DM Sans Bold"/>
                <a:sym typeface="DM Sans Bold"/>
              </a:rPr>
              <a:t>Priority 2</a:t>
            </a:r>
            <a:r>
              <a:rPr lang="en-US" sz="1544" strike="noStrike" u="none">
                <a:solidFill>
                  <a:srgbClr val="FFFFFF"/>
                </a:solidFill>
                <a:latin typeface="DM Sans"/>
                <a:ea typeface="DM Sans"/>
                <a:cs typeface="DM Sans"/>
                <a:sym typeface="DM Sans"/>
              </a:rPr>
              <a:t>: Calls that involve a serious crime or incident with potential for violence or escalation but not necessarily an immediate threat to life. Ex: Injury Accident, Court Order Violation in Progress, Vehicle Theft/Prowl in Progress.</a:t>
            </a:r>
          </a:p>
          <a:p>
            <a:pPr algn="l">
              <a:lnSpc>
                <a:spcPts val="2130"/>
              </a:lnSpc>
            </a:pPr>
          </a:p>
          <a:p>
            <a:pPr algn="l" marL="333376" indent="-166688" lvl="1">
              <a:lnSpc>
                <a:spcPts val="2130"/>
              </a:lnSpc>
              <a:buFont typeface="Arial"/>
              <a:buChar char="•"/>
            </a:pPr>
            <a:r>
              <a:rPr lang="en-US" b="true" sz="1544" strike="noStrike" u="none">
                <a:solidFill>
                  <a:srgbClr val="FFFFFF"/>
                </a:solidFill>
                <a:latin typeface="DM Sans Bold"/>
                <a:ea typeface="DM Sans Bold"/>
                <a:cs typeface="DM Sans Bold"/>
                <a:sym typeface="DM Sans Bold"/>
              </a:rPr>
              <a:t>P</a:t>
            </a:r>
            <a:r>
              <a:rPr lang="en-US" b="true" sz="1544" strike="noStrike" u="none">
                <a:solidFill>
                  <a:srgbClr val="FFFFFF"/>
                </a:solidFill>
                <a:latin typeface="DM Sans Bold"/>
                <a:ea typeface="DM Sans Bold"/>
                <a:cs typeface="DM Sans Bold"/>
                <a:sym typeface="DM Sans Bold"/>
              </a:rPr>
              <a:t>riority 3</a:t>
            </a:r>
            <a:r>
              <a:rPr lang="en-US" sz="1544" strike="noStrike" u="none">
                <a:solidFill>
                  <a:srgbClr val="FFFFFF"/>
                </a:solidFill>
                <a:latin typeface="DM Sans"/>
                <a:ea typeface="DM Sans"/>
                <a:cs typeface="DM Sans"/>
                <a:sym typeface="DM Sans"/>
              </a:rPr>
              <a:t>: High priority but not an immediate threat. Ex: Suspicious, Traffic Hazard, Welfare Check, Harassment.</a:t>
            </a:r>
          </a:p>
          <a:p>
            <a:pPr algn="l">
              <a:lnSpc>
                <a:spcPts val="1578"/>
              </a:lnSpc>
            </a:pPr>
          </a:p>
          <a:p>
            <a:pPr algn="l">
              <a:lnSpc>
                <a:spcPts val="1578"/>
              </a:lnSpc>
            </a:pPr>
          </a:p>
          <a:p>
            <a:pPr algn="l">
              <a:lnSpc>
                <a:spcPts val="1578"/>
              </a:lnSpc>
            </a:pPr>
          </a:p>
        </p:txBody>
      </p:sp>
      <p:sp>
        <p:nvSpPr>
          <p:cNvPr name="TextBox 6" id="6"/>
          <p:cNvSpPr txBox="true"/>
          <p:nvPr/>
        </p:nvSpPr>
        <p:spPr>
          <a:xfrm rot="0">
            <a:off x="9723616" y="8104240"/>
            <a:ext cx="7535684" cy="406400"/>
          </a:xfrm>
          <a:prstGeom prst="rect">
            <a:avLst/>
          </a:prstGeom>
        </p:spPr>
        <p:txBody>
          <a:bodyPr anchor="t" rtlCol="false" tIns="0" lIns="0" bIns="0" rIns="0">
            <a:spAutoFit/>
          </a:bodyPr>
          <a:lstStyle/>
          <a:p>
            <a:pPr algn="ctr" marL="0" indent="0" lvl="0">
              <a:lnSpc>
                <a:spcPts val="3249"/>
              </a:lnSpc>
              <a:spcBef>
                <a:spcPct val="0"/>
              </a:spcBef>
            </a:pPr>
          </a:p>
        </p:txBody>
      </p:sp>
      <p:pic>
        <p:nvPicPr>
          <p:cNvPr name="Picture 7" id="7"/>
          <p:cNvPicPr>
            <a:picLocks noChangeAspect="true"/>
          </p:cNvPicPr>
          <p:nvPr/>
        </p:nvPicPr>
        <p:blipFill>
          <a:blip r:embed="rId4"/>
          <a:stretch>
            <a:fillRect/>
          </a:stretch>
        </p:blipFill>
        <p:spPr>
          <a:xfrm rot="0">
            <a:off x="-518060" y="-645481"/>
            <a:ext cx="10901362" cy="9606566"/>
          </a:xfrm>
          <a:prstGeom prst="rect">
            <a:avLst/>
          </a:prstGeom>
        </p:spPr>
      </p:pic>
      <p:pic>
        <p:nvPicPr>
          <p:cNvPr name="Picture 8" id="8"/>
          <p:cNvPicPr>
            <a:picLocks noChangeAspect="true"/>
          </p:cNvPicPr>
          <p:nvPr/>
        </p:nvPicPr>
        <p:blipFill>
          <a:blip r:embed="rId5"/>
          <a:stretch>
            <a:fillRect/>
          </a:stretch>
        </p:blipFill>
        <p:spPr>
          <a:xfrm rot="0">
            <a:off x="10718880" y="1648024"/>
            <a:ext cx="6959503" cy="7202072"/>
          </a:xfrm>
          <a:prstGeom prst="rect">
            <a:avLst/>
          </a:prstGeom>
        </p:spPr>
      </p:pic>
      <p:sp>
        <p:nvSpPr>
          <p:cNvPr name="TextBox 9" id="9"/>
          <p:cNvSpPr txBox="true"/>
          <p:nvPr/>
        </p:nvSpPr>
        <p:spPr>
          <a:xfrm rot="0">
            <a:off x="12407288" y="7405261"/>
            <a:ext cx="910923" cy="251707"/>
          </a:xfrm>
          <a:prstGeom prst="rect">
            <a:avLst/>
          </a:prstGeom>
        </p:spPr>
        <p:txBody>
          <a:bodyPr anchor="t" rtlCol="false" tIns="0" lIns="0" bIns="0" rIns="0">
            <a:spAutoFit/>
          </a:bodyPr>
          <a:lstStyle/>
          <a:p>
            <a:pPr algn="ctr">
              <a:lnSpc>
                <a:spcPts val="2053"/>
              </a:lnSpc>
              <a:spcBef>
                <a:spcPct val="0"/>
              </a:spcBef>
            </a:pPr>
            <a:r>
              <a:rPr lang="en-US" sz="1487">
                <a:solidFill>
                  <a:srgbClr val="000000"/>
                </a:solidFill>
                <a:latin typeface="DM Sans"/>
                <a:ea typeface="DM Sans"/>
                <a:cs typeface="DM Sans"/>
                <a:sym typeface="DM Sans"/>
              </a:rPr>
              <a:t>62</a:t>
            </a:r>
          </a:p>
        </p:txBody>
      </p:sp>
      <p:sp>
        <p:nvSpPr>
          <p:cNvPr name="TextBox 10" id="10"/>
          <p:cNvSpPr txBox="true"/>
          <p:nvPr/>
        </p:nvSpPr>
        <p:spPr>
          <a:xfrm rot="0">
            <a:off x="14073387" y="7405261"/>
            <a:ext cx="910923" cy="251707"/>
          </a:xfrm>
          <a:prstGeom prst="rect">
            <a:avLst/>
          </a:prstGeom>
        </p:spPr>
        <p:txBody>
          <a:bodyPr anchor="t" rtlCol="false" tIns="0" lIns="0" bIns="0" rIns="0">
            <a:spAutoFit/>
          </a:bodyPr>
          <a:lstStyle/>
          <a:p>
            <a:pPr algn="ctr">
              <a:lnSpc>
                <a:spcPts val="2053"/>
              </a:lnSpc>
              <a:spcBef>
                <a:spcPct val="0"/>
              </a:spcBef>
            </a:pPr>
            <a:r>
              <a:rPr lang="en-US" sz="1487">
                <a:solidFill>
                  <a:srgbClr val="000000"/>
                </a:solidFill>
                <a:latin typeface="DM Sans"/>
                <a:ea typeface="DM Sans"/>
                <a:cs typeface="DM Sans"/>
                <a:sym typeface="DM Sans"/>
              </a:rPr>
              <a:t>60</a:t>
            </a:r>
          </a:p>
        </p:txBody>
      </p:sp>
      <p:sp>
        <p:nvSpPr>
          <p:cNvPr name="TextBox 11" id="11"/>
          <p:cNvSpPr txBox="true"/>
          <p:nvPr/>
        </p:nvSpPr>
        <p:spPr>
          <a:xfrm rot="0">
            <a:off x="15736785" y="7405261"/>
            <a:ext cx="910923" cy="508849"/>
          </a:xfrm>
          <a:prstGeom prst="rect">
            <a:avLst/>
          </a:prstGeom>
        </p:spPr>
        <p:txBody>
          <a:bodyPr anchor="t" rtlCol="false" tIns="0" lIns="0" bIns="0" rIns="0">
            <a:spAutoFit/>
          </a:bodyPr>
          <a:lstStyle/>
          <a:p>
            <a:pPr algn="ctr">
              <a:lnSpc>
                <a:spcPts val="2053"/>
              </a:lnSpc>
              <a:spcBef>
                <a:spcPct val="0"/>
              </a:spcBef>
            </a:pPr>
            <a:r>
              <a:rPr lang="en-US" sz="1487">
                <a:solidFill>
                  <a:srgbClr val="000000"/>
                </a:solidFill>
                <a:latin typeface="DM Sans"/>
                <a:ea typeface="DM Sans"/>
                <a:cs typeface="DM Sans"/>
                <a:sym typeface="DM Sans"/>
              </a:rPr>
              <a:t>65</a:t>
            </a:r>
          </a:p>
          <a:p>
            <a:pPr algn="ctr">
              <a:lnSpc>
                <a:spcPts val="2053"/>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65619"/>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967198" y="9065619"/>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5811900"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5811900"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5957790"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4</a:t>
            </a:r>
          </a:p>
        </p:txBody>
      </p:sp>
      <p:sp>
        <p:nvSpPr>
          <p:cNvPr name="TextBox 21" id="21"/>
          <p:cNvSpPr txBox="true"/>
          <p:nvPr/>
        </p:nvSpPr>
        <p:spPr>
          <a:xfrm rot="0">
            <a:off x="2822563" y="4177223"/>
            <a:ext cx="8591736" cy="966277"/>
          </a:xfrm>
          <a:prstGeom prst="rect">
            <a:avLst/>
          </a:prstGeom>
        </p:spPr>
        <p:txBody>
          <a:bodyPr anchor="t" rtlCol="false" tIns="0" lIns="0" bIns="0" rIns="0">
            <a:spAutoFit/>
          </a:bodyPr>
          <a:lstStyle/>
          <a:p>
            <a:pPr algn="ctr" marL="0" indent="0" lvl="0">
              <a:lnSpc>
                <a:spcPts val="7463"/>
              </a:lnSpc>
              <a:spcBef>
                <a:spcPct val="0"/>
              </a:spcBef>
            </a:pPr>
            <a:r>
              <a:rPr lang="en-US" b="true" sz="6219">
                <a:solidFill>
                  <a:srgbClr val="A6A6A6"/>
                </a:solidFill>
                <a:latin typeface="Now Bold"/>
                <a:ea typeface="Now Bold"/>
                <a:cs typeface="Now Bold"/>
                <a:sym typeface="Now Bold"/>
              </a:rPr>
              <a:t>RESPONSE CAPACITY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2794601" y="1698193"/>
            <a:ext cx="2613061" cy="2273181"/>
            <a:chOff x="0" y="0"/>
            <a:chExt cx="991873" cy="862860"/>
          </a:xfrm>
        </p:grpSpPr>
        <p:sp>
          <p:nvSpPr>
            <p:cNvPr name="Freeform 3" id="3"/>
            <p:cNvSpPr/>
            <p:nvPr/>
          </p:nvSpPr>
          <p:spPr>
            <a:xfrm flipH="false" flipV="false" rot="0">
              <a:off x="0" y="0"/>
              <a:ext cx="991873" cy="862860"/>
            </a:xfrm>
            <a:custGeom>
              <a:avLst/>
              <a:gdLst/>
              <a:ahLst/>
              <a:cxnLst/>
              <a:rect r="r" b="b" t="t" l="l"/>
              <a:pathLst>
                <a:path h="862860" w="991873">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name="TextBox 4" id="4"/>
            <p:cNvSpPr txBox="true"/>
            <p:nvPr/>
          </p:nvSpPr>
          <p:spPr>
            <a:xfrm>
              <a:off x="0" y="-38100"/>
              <a:ext cx="991873" cy="900960"/>
            </a:xfrm>
            <a:prstGeom prst="rect">
              <a:avLst/>
            </a:prstGeom>
          </p:spPr>
          <p:txBody>
            <a:bodyPr anchor="ctr" rtlCol="false" tIns="50800" lIns="50800" bIns="50800" rIns="50800"/>
            <a:lstStyle/>
            <a:p>
              <a:pPr algn="ctr">
                <a:lnSpc>
                  <a:spcPts val="3483"/>
                </a:lnSpc>
              </a:pPr>
            </a:p>
          </p:txBody>
        </p:sp>
      </p:grpSp>
      <p:sp>
        <p:nvSpPr>
          <p:cNvPr name="AutoShape 5" id="5"/>
          <p:cNvSpPr/>
          <p:nvPr/>
        </p:nvSpPr>
        <p:spPr>
          <a:xfrm flipV="true">
            <a:off x="2941898" y="2637760"/>
            <a:ext cx="2203125" cy="0"/>
          </a:xfrm>
          <a:prstGeom prst="line">
            <a:avLst/>
          </a:prstGeom>
          <a:ln cap="flat" w="38100">
            <a:solidFill>
              <a:srgbClr val="FFFFFF"/>
            </a:solidFill>
            <a:prstDash val="solid"/>
            <a:headEnd type="none" len="sm" w="sm"/>
            <a:tailEnd type="none" len="sm" w="sm"/>
          </a:ln>
        </p:spPr>
      </p:sp>
      <p:grpSp>
        <p:nvGrpSpPr>
          <p:cNvPr name="Group 6" id="6"/>
          <p:cNvGrpSpPr/>
          <p:nvPr/>
        </p:nvGrpSpPr>
        <p:grpSpPr>
          <a:xfrm rot="0">
            <a:off x="5652498" y="1698193"/>
            <a:ext cx="2613061" cy="2273181"/>
            <a:chOff x="0" y="0"/>
            <a:chExt cx="991873" cy="862860"/>
          </a:xfrm>
        </p:grpSpPr>
        <p:sp>
          <p:nvSpPr>
            <p:cNvPr name="Freeform 7" id="7"/>
            <p:cNvSpPr/>
            <p:nvPr/>
          </p:nvSpPr>
          <p:spPr>
            <a:xfrm flipH="false" flipV="false" rot="0">
              <a:off x="0" y="0"/>
              <a:ext cx="991873" cy="862860"/>
            </a:xfrm>
            <a:custGeom>
              <a:avLst/>
              <a:gdLst/>
              <a:ahLst/>
              <a:cxnLst/>
              <a:rect r="r" b="b" t="t" l="l"/>
              <a:pathLst>
                <a:path h="862860" w="991873">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name="TextBox 8" id="8"/>
            <p:cNvSpPr txBox="true"/>
            <p:nvPr/>
          </p:nvSpPr>
          <p:spPr>
            <a:xfrm>
              <a:off x="0" y="-38100"/>
              <a:ext cx="991873" cy="900960"/>
            </a:xfrm>
            <a:prstGeom prst="rect">
              <a:avLst/>
            </a:prstGeom>
          </p:spPr>
          <p:txBody>
            <a:bodyPr anchor="ctr" rtlCol="false" tIns="50800" lIns="50800" bIns="50800" rIns="50800"/>
            <a:lstStyle/>
            <a:p>
              <a:pPr algn="ctr">
                <a:lnSpc>
                  <a:spcPts val="3483"/>
                </a:lnSpc>
              </a:pPr>
            </a:p>
          </p:txBody>
        </p:sp>
      </p:grpSp>
      <p:sp>
        <p:nvSpPr>
          <p:cNvPr name="AutoShape 9" id="9"/>
          <p:cNvSpPr/>
          <p:nvPr/>
        </p:nvSpPr>
        <p:spPr>
          <a:xfrm flipV="true">
            <a:off x="5806044" y="2656810"/>
            <a:ext cx="2203125" cy="0"/>
          </a:xfrm>
          <a:prstGeom prst="line">
            <a:avLst/>
          </a:prstGeom>
          <a:ln cap="flat" w="38100">
            <a:solidFill>
              <a:srgbClr val="FFFFFF"/>
            </a:solidFill>
            <a:prstDash val="solid"/>
            <a:headEnd type="none" len="sm" w="sm"/>
            <a:tailEnd type="none" len="sm" w="sm"/>
          </a:ln>
        </p:spPr>
      </p:sp>
      <p:grpSp>
        <p:nvGrpSpPr>
          <p:cNvPr name="Group 10" id="10"/>
          <p:cNvGrpSpPr/>
          <p:nvPr/>
        </p:nvGrpSpPr>
        <p:grpSpPr>
          <a:xfrm rot="0">
            <a:off x="2794601" y="4484785"/>
            <a:ext cx="2613061" cy="2252658"/>
            <a:chOff x="0" y="0"/>
            <a:chExt cx="991873" cy="855070"/>
          </a:xfrm>
        </p:grpSpPr>
        <p:sp>
          <p:nvSpPr>
            <p:cNvPr name="Freeform 11" id="11"/>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145DA0"/>
            </a:solidFill>
            <a:ln w="9525" cap="sq">
              <a:solidFill>
                <a:srgbClr val="FFFFFF"/>
              </a:solidFill>
              <a:prstDash val="solid"/>
              <a:miter/>
            </a:ln>
          </p:spPr>
        </p:sp>
        <p:sp>
          <p:nvSpPr>
            <p:cNvPr name="TextBox 12" id="12"/>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AutoShape 13" id="13"/>
          <p:cNvSpPr/>
          <p:nvPr/>
        </p:nvSpPr>
        <p:spPr>
          <a:xfrm flipV="true">
            <a:off x="2941898" y="5489306"/>
            <a:ext cx="2203125" cy="0"/>
          </a:xfrm>
          <a:prstGeom prst="line">
            <a:avLst/>
          </a:prstGeom>
          <a:ln cap="flat" w="38100">
            <a:solidFill>
              <a:srgbClr val="FFFFFF"/>
            </a:solidFill>
            <a:prstDash val="solid"/>
            <a:headEnd type="none" len="sm" w="sm"/>
            <a:tailEnd type="none" len="sm" w="sm"/>
          </a:ln>
        </p:spPr>
      </p:sp>
      <p:grpSp>
        <p:nvGrpSpPr>
          <p:cNvPr name="Group 14" id="14"/>
          <p:cNvGrpSpPr/>
          <p:nvPr/>
        </p:nvGrpSpPr>
        <p:grpSpPr>
          <a:xfrm rot="0">
            <a:off x="5652498" y="4484785"/>
            <a:ext cx="2613061" cy="2252658"/>
            <a:chOff x="0" y="0"/>
            <a:chExt cx="991873" cy="855070"/>
          </a:xfrm>
        </p:grpSpPr>
        <p:sp>
          <p:nvSpPr>
            <p:cNvPr name="Freeform 15" id="15"/>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145DA0"/>
            </a:solidFill>
            <a:ln w="9525" cap="sq">
              <a:solidFill>
                <a:srgbClr val="FFFFFF"/>
              </a:solidFill>
              <a:prstDash val="solid"/>
              <a:miter/>
            </a:ln>
          </p:spPr>
        </p:sp>
        <p:sp>
          <p:nvSpPr>
            <p:cNvPr name="TextBox 16" id="16"/>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AutoShape 17" id="17"/>
          <p:cNvSpPr/>
          <p:nvPr/>
        </p:nvSpPr>
        <p:spPr>
          <a:xfrm flipV="true">
            <a:off x="5799795" y="5489306"/>
            <a:ext cx="2203125" cy="0"/>
          </a:xfrm>
          <a:prstGeom prst="line">
            <a:avLst/>
          </a:prstGeom>
          <a:ln cap="flat" w="38100">
            <a:solidFill>
              <a:srgbClr val="FFFFFF"/>
            </a:solidFill>
            <a:prstDash val="solid"/>
            <a:headEnd type="none" len="sm" w="sm"/>
            <a:tailEnd type="none" len="sm" w="sm"/>
          </a:ln>
        </p:spPr>
      </p:sp>
      <p:grpSp>
        <p:nvGrpSpPr>
          <p:cNvPr name="Group 18" id="18"/>
          <p:cNvGrpSpPr>
            <a:grpSpLocks noChangeAspect="true"/>
          </p:cNvGrpSpPr>
          <p:nvPr/>
        </p:nvGrpSpPr>
        <p:grpSpPr>
          <a:xfrm rot="0">
            <a:off x="10000675" y="1509629"/>
            <a:ext cx="6992751" cy="8074770"/>
            <a:chOff x="0" y="0"/>
            <a:chExt cx="5499100" cy="6350000"/>
          </a:xfrm>
        </p:grpSpPr>
        <p:sp>
          <p:nvSpPr>
            <p:cNvPr name="Freeform 19" id="19"/>
            <p:cNvSpPr/>
            <p:nvPr/>
          </p:nvSpPr>
          <p:spPr>
            <a:xfrm flipH="false" flipV="false" rot="0">
              <a:off x="0" y="0"/>
              <a:ext cx="5499100" cy="6350000"/>
            </a:xfrm>
            <a:custGeom>
              <a:avLst/>
              <a:gdLst/>
              <a:ahLst/>
              <a:cxnLst/>
              <a:rect r="r" b="b" t="t" l="l"/>
              <a:pathLst>
                <a:path h="6350000" w="5499100">
                  <a:moveTo>
                    <a:pt x="2749550" y="6350000"/>
                  </a:moveTo>
                  <a:lnTo>
                    <a:pt x="0" y="4762500"/>
                  </a:lnTo>
                  <a:lnTo>
                    <a:pt x="0" y="1587500"/>
                  </a:lnTo>
                  <a:lnTo>
                    <a:pt x="2749550" y="0"/>
                  </a:lnTo>
                  <a:lnTo>
                    <a:pt x="5499100" y="1587500"/>
                  </a:lnTo>
                  <a:lnTo>
                    <a:pt x="5499100" y="4762500"/>
                  </a:lnTo>
                  <a:lnTo>
                    <a:pt x="2749550" y="6350000"/>
                  </a:lnTo>
                  <a:close/>
                </a:path>
              </a:pathLst>
            </a:custGeom>
            <a:solidFill>
              <a:srgbClr val="56AEFF"/>
            </a:solidFill>
            <a:ln w="12700">
              <a:solidFill>
                <a:srgbClr val="000000"/>
              </a:solidFill>
            </a:ln>
          </p:spPr>
        </p:sp>
      </p:grpSp>
      <p:grpSp>
        <p:nvGrpSpPr>
          <p:cNvPr name="Group 20" id="20"/>
          <p:cNvGrpSpPr>
            <a:grpSpLocks noChangeAspect="true"/>
          </p:cNvGrpSpPr>
          <p:nvPr/>
        </p:nvGrpSpPr>
        <p:grpSpPr>
          <a:xfrm rot="0">
            <a:off x="10143550" y="1698193"/>
            <a:ext cx="6697476" cy="7733806"/>
            <a:chOff x="0" y="0"/>
            <a:chExt cx="5499100" cy="6350000"/>
          </a:xfrm>
        </p:grpSpPr>
        <p:sp>
          <p:nvSpPr>
            <p:cNvPr name="Freeform 21" id="21"/>
            <p:cNvSpPr/>
            <p:nvPr/>
          </p:nvSpPr>
          <p:spPr>
            <a:xfrm flipH="false" flipV="false" rot="0">
              <a:off x="0" y="0"/>
              <a:ext cx="5499100" cy="6350000"/>
            </a:xfrm>
            <a:custGeom>
              <a:avLst/>
              <a:gdLst/>
              <a:ahLst/>
              <a:cxnLst/>
              <a:rect r="r" b="b" t="t" l="l"/>
              <a:pathLst>
                <a:path h="6350000" w="5499100">
                  <a:moveTo>
                    <a:pt x="2749550" y="6350000"/>
                  </a:moveTo>
                  <a:lnTo>
                    <a:pt x="0" y="4762500"/>
                  </a:lnTo>
                  <a:lnTo>
                    <a:pt x="0" y="1587500"/>
                  </a:lnTo>
                  <a:lnTo>
                    <a:pt x="2749550" y="0"/>
                  </a:lnTo>
                  <a:lnTo>
                    <a:pt x="5499100" y="1587500"/>
                  </a:lnTo>
                  <a:lnTo>
                    <a:pt x="5499100" y="4762500"/>
                  </a:lnTo>
                  <a:lnTo>
                    <a:pt x="2749550" y="6350000"/>
                  </a:lnTo>
                  <a:close/>
                </a:path>
              </a:pathLst>
            </a:custGeom>
            <a:blipFill>
              <a:blip r:embed="rId2"/>
              <a:stretch>
                <a:fillRect l="-12809" t="0" r="-41341" b="0"/>
              </a:stretch>
            </a:blipFill>
          </p:spPr>
        </p:sp>
      </p:grpSp>
      <p:grpSp>
        <p:nvGrpSpPr>
          <p:cNvPr name="Group 22" id="22"/>
          <p:cNvGrpSpPr/>
          <p:nvPr/>
        </p:nvGrpSpPr>
        <p:grpSpPr>
          <a:xfrm rot="0">
            <a:off x="8513210" y="1698193"/>
            <a:ext cx="2613061" cy="2273181"/>
            <a:chOff x="0" y="0"/>
            <a:chExt cx="991873" cy="862860"/>
          </a:xfrm>
        </p:grpSpPr>
        <p:sp>
          <p:nvSpPr>
            <p:cNvPr name="Freeform 23" id="23"/>
            <p:cNvSpPr/>
            <p:nvPr/>
          </p:nvSpPr>
          <p:spPr>
            <a:xfrm flipH="false" flipV="false" rot="0">
              <a:off x="0" y="0"/>
              <a:ext cx="991873" cy="862860"/>
            </a:xfrm>
            <a:custGeom>
              <a:avLst/>
              <a:gdLst/>
              <a:ahLst/>
              <a:cxnLst/>
              <a:rect r="r" b="b" t="t" l="l"/>
              <a:pathLst>
                <a:path h="862860" w="991873">
                  <a:moveTo>
                    <a:pt x="0" y="0"/>
                  </a:moveTo>
                  <a:lnTo>
                    <a:pt x="991873" y="0"/>
                  </a:lnTo>
                  <a:lnTo>
                    <a:pt x="991873" y="862860"/>
                  </a:lnTo>
                  <a:lnTo>
                    <a:pt x="0" y="862860"/>
                  </a:lnTo>
                  <a:close/>
                </a:path>
              </a:pathLst>
            </a:custGeom>
            <a:solidFill>
              <a:srgbClr val="145DA0"/>
            </a:solidFill>
            <a:ln w="9525" cap="sq">
              <a:solidFill>
                <a:srgbClr val="FFFFFF"/>
              </a:solidFill>
              <a:prstDash val="solid"/>
              <a:miter/>
            </a:ln>
          </p:spPr>
        </p:sp>
        <p:sp>
          <p:nvSpPr>
            <p:cNvPr name="TextBox 24" id="24"/>
            <p:cNvSpPr txBox="true"/>
            <p:nvPr/>
          </p:nvSpPr>
          <p:spPr>
            <a:xfrm>
              <a:off x="0" y="-38100"/>
              <a:ext cx="991873" cy="900960"/>
            </a:xfrm>
            <a:prstGeom prst="rect">
              <a:avLst/>
            </a:prstGeom>
          </p:spPr>
          <p:txBody>
            <a:bodyPr anchor="ctr" rtlCol="false" tIns="50800" lIns="50800" bIns="50800" rIns="50800"/>
            <a:lstStyle/>
            <a:p>
              <a:pPr algn="ctr">
                <a:lnSpc>
                  <a:spcPts val="3483"/>
                </a:lnSpc>
              </a:pPr>
            </a:p>
          </p:txBody>
        </p:sp>
      </p:grpSp>
      <p:sp>
        <p:nvSpPr>
          <p:cNvPr name="AutoShape 25" id="25"/>
          <p:cNvSpPr/>
          <p:nvPr/>
        </p:nvSpPr>
        <p:spPr>
          <a:xfrm flipV="true">
            <a:off x="8660507" y="2675860"/>
            <a:ext cx="2203125" cy="0"/>
          </a:xfrm>
          <a:prstGeom prst="line">
            <a:avLst/>
          </a:prstGeom>
          <a:ln cap="flat" w="38100">
            <a:solidFill>
              <a:srgbClr val="FFFFFF"/>
            </a:solidFill>
            <a:prstDash val="solid"/>
            <a:headEnd type="none" len="sm" w="sm"/>
            <a:tailEnd type="none" len="sm" w="sm"/>
          </a:ln>
        </p:spPr>
      </p:sp>
      <p:grpSp>
        <p:nvGrpSpPr>
          <p:cNvPr name="Group 26" id="26"/>
          <p:cNvGrpSpPr/>
          <p:nvPr/>
        </p:nvGrpSpPr>
        <p:grpSpPr>
          <a:xfrm rot="0">
            <a:off x="8513210" y="4484785"/>
            <a:ext cx="2613061" cy="2252658"/>
            <a:chOff x="0" y="0"/>
            <a:chExt cx="991873" cy="855070"/>
          </a:xfrm>
        </p:grpSpPr>
        <p:sp>
          <p:nvSpPr>
            <p:cNvPr name="Freeform 27" id="2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145DA0"/>
            </a:solidFill>
            <a:ln w="9525" cap="sq">
              <a:solidFill>
                <a:srgbClr val="FFFFFF"/>
              </a:solidFill>
              <a:prstDash val="solid"/>
              <a:miter/>
            </a:ln>
          </p:spPr>
        </p:sp>
        <p:sp>
          <p:nvSpPr>
            <p:cNvPr name="TextBox 28" id="2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AutoShape 29" id="29"/>
          <p:cNvSpPr/>
          <p:nvPr/>
        </p:nvSpPr>
        <p:spPr>
          <a:xfrm flipV="true">
            <a:off x="8660507" y="5489306"/>
            <a:ext cx="2203125" cy="0"/>
          </a:xfrm>
          <a:prstGeom prst="line">
            <a:avLst/>
          </a:prstGeom>
          <a:ln cap="flat" w="38100">
            <a:solidFill>
              <a:srgbClr val="FFFFFF"/>
            </a:solidFill>
            <a:prstDash val="solid"/>
            <a:headEnd type="none" len="sm" w="sm"/>
            <a:tailEnd type="none" len="sm" w="sm"/>
          </a:ln>
        </p:spPr>
      </p:sp>
      <p:sp>
        <p:nvSpPr>
          <p:cNvPr name="Freeform 30" id="30"/>
          <p:cNvSpPr/>
          <p:nvPr/>
        </p:nvSpPr>
        <p:spPr>
          <a:xfrm flipH="false" flipV="false" rot="0">
            <a:off x="-7631327" y="597505"/>
            <a:ext cx="9077445" cy="9077445"/>
          </a:xfrm>
          <a:custGeom>
            <a:avLst/>
            <a:gdLst/>
            <a:ahLst/>
            <a:cxnLst/>
            <a:rect r="r" b="b" t="t" l="l"/>
            <a:pathLst>
              <a:path h="9077445" w="9077445">
                <a:moveTo>
                  <a:pt x="0" y="0"/>
                </a:moveTo>
                <a:lnTo>
                  <a:pt x="9077444" y="0"/>
                </a:lnTo>
                <a:lnTo>
                  <a:pt x="9077444" y="9077445"/>
                </a:lnTo>
                <a:lnTo>
                  <a:pt x="0" y="907744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1" id="31"/>
          <p:cNvGrpSpPr/>
          <p:nvPr/>
        </p:nvGrpSpPr>
        <p:grpSpPr>
          <a:xfrm rot="0">
            <a:off x="2794601" y="7251792"/>
            <a:ext cx="2613061" cy="2252658"/>
            <a:chOff x="0" y="0"/>
            <a:chExt cx="991873" cy="855070"/>
          </a:xfrm>
        </p:grpSpPr>
        <p:sp>
          <p:nvSpPr>
            <p:cNvPr name="Freeform 32" id="32"/>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145DA0"/>
            </a:solidFill>
            <a:ln w="9525" cap="sq">
              <a:solidFill>
                <a:srgbClr val="FFFFFF"/>
              </a:solidFill>
              <a:prstDash val="solid"/>
              <a:miter/>
            </a:ln>
          </p:spPr>
        </p:sp>
        <p:sp>
          <p:nvSpPr>
            <p:cNvPr name="TextBox 33" id="33"/>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AutoShape 34" id="34"/>
          <p:cNvSpPr/>
          <p:nvPr/>
        </p:nvSpPr>
        <p:spPr>
          <a:xfrm flipV="true">
            <a:off x="2943506" y="8197013"/>
            <a:ext cx="2203125" cy="0"/>
          </a:xfrm>
          <a:prstGeom prst="line">
            <a:avLst/>
          </a:prstGeom>
          <a:ln cap="flat" w="38100">
            <a:solidFill>
              <a:srgbClr val="FFFFFF"/>
            </a:solidFill>
            <a:prstDash val="solid"/>
            <a:headEnd type="none" len="sm" w="sm"/>
            <a:tailEnd type="none" len="sm" w="sm"/>
          </a:ln>
        </p:spPr>
      </p:sp>
      <p:grpSp>
        <p:nvGrpSpPr>
          <p:cNvPr name="Group 35" id="35"/>
          <p:cNvGrpSpPr/>
          <p:nvPr/>
        </p:nvGrpSpPr>
        <p:grpSpPr>
          <a:xfrm rot="0">
            <a:off x="5652498" y="7251792"/>
            <a:ext cx="2613061" cy="2252658"/>
            <a:chOff x="0" y="0"/>
            <a:chExt cx="991873" cy="855070"/>
          </a:xfrm>
        </p:grpSpPr>
        <p:sp>
          <p:nvSpPr>
            <p:cNvPr name="Freeform 36" id="36"/>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145DA0"/>
            </a:solidFill>
            <a:ln w="9525" cap="sq">
              <a:solidFill>
                <a:srgbClr val="FFFFFF"/>
              </a:solidFill>
              <a:prstDash val="solid"/>
              <a:miter/>
            </a:ln>
          </p:spPr>
        </p:sp>
        <p:sp>
          <p:nvSpPr>
            <p:cNvPr name="TextBox 37" id="37"/>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AutoShape 38" id="38"/>
          <p:cNvSpPr/>
          <p:nvPr/>
        </p:nvSpPr>
        <p:spPr>
          <a:xfrm flipV="true">
            <a:off x="5799795" y="8216063"/>
            <a:ext cx="2203125" cy="0"/>
          </a:xfrm>
          <a:prstGeom prst="line">
            <a:avLst/>
          </a:prstGeom>
          <a:ln cap="flat" w="38100">
            <a:solidFill>
              <a:srgbClr val="FFFFFF"/>
            </a:solidFill>
            <a:prstDash val="solid"/>
            <a:headEnd type="none" len="sm" w="sm"/>
            <a:tailEnd type="none" len="sm" w="sm"/>
          </a:ln>
        </p:spPr>
      </p:sp>
      <p:grpSp>
        <p:nvGrpSpPr>
          <p:cNvPr name="Group 39" id="39"/>
          <p:cNvGrpSpPr/>
          <p:nvPr/>
        </p:nvGrpSpPr>
        <p:grpSpPr>
          <a:xfrm rot="0">
            <a:off x="8513210" y="7251792"/>
            <a:ext cx="2613061" cy="2252658"/>
            <a:chOff x="0" y="0"/>
            <a:chExt cx="991873" cy="855070"/>
          </a:xfrm>
        </p:grpSpPr>
        <p:sp>
          <p:nvSpPr>
            <p:cNvPr name="Freeform 40" id="40"/>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145DA0"/>
            </a:solidFill>
            <a:ln w="9525" cap="sq">
              <a:solidFill>
                <a:srgbClr val="FFFFFF"/>
              </a:solidFill>
              <a:prstDash val="solid"/>
              <a:miter/>
            </a:ln>
          </p:spPr>
        </p:sp>
        <p:sp>
          <p:nvSpPr>
            <p:cNvPr name="TextBox 41" id="41"/>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AutoShape 42" id="42"/>
          <p:cNvSpPr/>
          <p:nvPr/>
        </p:nvSpPr>
        <p:spPr>
          <a:xfrm flipV="true">
            <a:off x="8656085" y="8235113"/>
            <a:ext cx="2203125" cy="0"/>
          </a:xfrm>
          <a:prstGeom prst="line">
            <a:avLst/>
          </a:prstGeom>
          <a:ln cap="flat" w="38100">
            <a:solidFill>
              <a:srgbClr val="FFFFFF"/>
            </a:solidFill>
            <a:prstDash val="solid"/>
            <a:headEnd type="none" len="sm" w="sm"/>
            <a:tailEnd type="none" len="sm" w="sm"/>
          </a:ln>
        </p:spPr>
      </p:sp>
      <p:sp>
        <p:nvSpPr>
          <p:cNvPr name="TextBox 43" id="43"/>
          <p:cNvSpPr txBox="true"/>
          <p:nvPr/>
        </p:nvSpPr>
        <p:spPr>
          <a:xfrm rot="0">
            <a:off x="2688941" y="279044"/>
            <a:ext cx="8437330" cy="1230585"/>
          </a:xfrm>
          <a:prstGeom prst="rect">
            <a:avLst/>
          </a:prstGeom>
        </p:spPr>
        <p:txBody>
          <a:bodyPr anchor="t" rtlCol="false" tIns="0" lIns="0" bIns="0" rIns="0">
            <a:spAutoFit/>
          </a:bodyPr>
          <a:lstStyle/>
          <a:p>
            <a:pPr algn="ctr" marL="0" indent="0" lvl="0">
              <a:lnSpc>
                <a:spcPts val="9625"/>
              </a:lnSpc>
              <a:spcBef>
                <a:spcPct val="0"/>
              </a:spcBef>
            </a:pPr>
            <a:r>
              <a:rPr lang="en-US" b="true" sz="8020">
                <a:solidFill>
                  <a:srgbClr val="56AEFF"/>
                </a:solidFill>
                <a:latin typeface="Now Bold"/>
                <a:ea typeface="Now Bold"/>
                <a:cs typeface="Now Bold"/>
                <a:sym typeface="Now Bold"/>
              </a:rPr>
              <a:t>RESOURCES</a:t>
            </a:r>
          </a:p>
        </p:txBody>
      </p:sp>
      <p:sp>
        <p:nvSpPr>
          <p:cNvPr name="TextBox 44" id="44"/>
          <p:cNvSpPr txBox="true"/>
          <p:nvPr/>
        </p:nvSpPr>
        <p:spPr>
          <a:xfrm rot="0">
            <a:off x="2943506" y="2780101"/>
            <a:ext cx="2318467"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Mental Health</a:t>
            </a:r>
          </a:p>
          <a:p>
            <a:pPr algn="ctr">
              <a:lnSpc>
                <a:spcPts val="2605"/>
              </a:lnSpc>
            </a:pPr>
            <a:r>
              <a:rPr lang="en-US" sz="1887">
                <a:solidFill>
                  <a:srgbClr val="FFFFFF"/>
                </a:solidFill>
                <a:latin typeface="DM Sans"/>
                <a:ea typeface="DM Sans"/>
                <a:cs typeface="DM Sans"/>
                <a:sym typeface="DM Sans"/>
              </a:rPr>
              <a:t>Co-Responder </a:t>
            </a:r>
          </a:p>
          <a:p>
            <a:pPr algn="ctr">
              <a:lnSpc>
                <a:spcPts val="2605"/>
              </a:lnSpc>
            </a:pPr>
            <a:r>
              <a:rPr lang="en-US" sz="1887">
                <a:solidFill>
                  <a:srgbClr val="FFFFFF"/>
                </a:solidFill>
                <a:latin typeface="DM Sans"/>
                <a:ea typeface="DM Sans"/>
                <a:cs typeface="DM Sans"/>
                <a:sym typeface="DM Sans"/>
              </a:rPr>
              <a:t>In House</a:t>
            </a:r>
          </a:p>
        </p:txBody>
      </p:sp>
      <p:sp>
        <p:nvSpPr>
          <p:cNvPr name="TextBox 45" id="45"/>
          <p:cNvSpPr txBox="true"/>
          <p:nvPr/>
        </p:nvSpPr>
        <p:spPr>
          <a:xfrm rot="0">
            <a:off x="3252286" y="1641913"/>
            <a:ext cx="1690455"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MHP</a:t>
            </a:r>
          </a:p>
        </p:txBody>
      </p:sp>
      <p:sp>
        <p:nvSpPr>
          <p:cNvPr name="TextBox 46" id="46"/>
          <p:cNvSpPr txBox="true"/>
          <p:nvPr/>
        </p:nvSpPr>
        <p:spPr>
          <a:xfrm rot="0">
            <a:off x="5806044" y="2780101"/>
            <a:ext cx="2318467" cy="64264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Major Crimes Task</a:t>
            </a:r>
          </a:p>
          <a:p>
            <a:pPr algn="ctr">
              <a:lnSpc>
                <a:spcPts val="2605"/>
              </a:lnSpc>
            </a:pPr>
            <a:r>
              <a:rPr lang="en-US" sz="1887">
                <a:solidFill>
                  <a:srgbClr val="FFFFFF"/>
                </a:solidFill>
                <a:latin typeface="DM Sans"/>
                <a:ea typeface="DM Sans"/>
                <a:cs typeface="DM Sans"/>
                <a:sym typeface="DM Sans"/>
              </a:rPr>
              <a:t>Force</a:t>
            </a:r>
          </a:p>
        </p:txBody>
      </p:sp>
      <p:sp>
        <p:nvSpPr>
          <p:cNvPr name="TextBox 47" id="47"/>
          <p:cNvSpPr txBox="true"/>
          <p:nvPr/>
        </p:nvSpPr>
        <p:spPr>
          <a:xfrm rot="0">
            <a:off x="5796177" y="1641913"/>
            <a:ext cx="2318467" cy="973684"/>
          </a:xfrm>
          <a:prstGeom prst="rect">
            <a:avLst/>
          </a:prstGeom>
        </p:spPr>
        <p:txBody>
          <a:bodyPr anchor="t" rtlCol="false" tIns="0" lIns="0" bIns="0" rIns="0">
            <a:spAutoFit/>
          </a:bodyPr>
          <a:lstStyle/>
          <a:p>
            <a:pPr algn="ctr">
              <a:lnSpc>
                <a:spcPts val="7921"/>
              </a:lnSpc>
            </a:pPr>
            <a:r>
              <a:rPr lang="en-US" sz="5739" b="true">
                <a:solidFill>
                  <a:srgbClr val="FFFFFF"/>
                </a:solidFill>
                <a:latin typeface="DM Sans Bold"/>
                <a:ea typeface="DM Sans Bold"/>
                <a:cs typeface="DM Sans Bold"/>
                <a:sym typeface="DM Sans Bold"/>
              </a:rPr>
              <a:t>MCTF</a:t>
            </a:r>
          </a:p>
        </p:txBody>
      </p:sp>
      <p:sp>
        <p:nvSpPr>
          <p:cNvPr name="TextBox 48" id="48"/>
          <p:cNvSpPr txBox="true"/>
          <p:nvPr/>
        </p:nvSpPr>
        <p:spPr>
          <a:xfrm rot="0">
            <a:off x="2794601" y="5670281"/>
            <a:ext cx="2581672"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Tracking / Drug Dog</a:t>
            </a:r>
          </a:p>
          <a:p>
            <a:pPr algn="ctr">
              <a:lnSpc>
                <a:spcPts val="2605"/>
              </a:lnSpc>
            </a:pPr>
            <a:r>
              <a:rPr lang="en-US" sz="1887">
                <a:solidFill>
                  <a:srgbClr val="FFFFFF"/>
                </a:solidFill>
                <a:latin typeface="DM Sans"/>
                <a:ea typeface="DM Sans"/>
                <a:cs typeface="DM Sans"/>
                <a:sym typeface="DM Sans"/>
              </a:rPr>
              <a:t>Bellevue PD, Redmond PD, WSP</a:t>
            </a:r>
          </a:p>
        </p:txBody>
      </p:sp>
      <p:sp>
        <p:nvSpPr>
          <p:cNvPr name="TextBox 49" id="49"/>
          <p:cNvSpPr txBox="true"/>
          <p:nvPr/>
        </p:nvSpPr>
        <p:spPr>
          <a:xfrm rot="0">
            <a:off x="3251482" y="4434065"/>
            <a:ext cx="1690455"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K9</a:t>
            </a:r>
          </a:p>
        </p:txBody>
      </p:sp>
      <p:sp>
        <p:nvSpPr>
          <p:cNvPr name="TextBox 50" id="50"/>
          <p:cNvSpPr txBox="true"/>
          <p:nvPr/>
        </p:nvSpPr>
        <p:spPr>
          <a:xfrm rot="0">
            <a:off x="5796177" y="5670281"/>
            <a:ext cx="2318467" cy="64264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TAC 30 - KC</a:t>
            </a:r>
          </a:p>
          <a:p>
            <a:pPr algn="ctr">
              <a:lnSpc>
                <a:spcPts val="2605"/>
              </a:lnSpc>
            </a:pPr>
            <a:r>
              <a:rPr lang="en-US" sz="1887">
                <a:solidFill>
                  <a:srgbClr val="FFFFFF"/>
                </a:solidFill>
                <a:latin typeface="DM Sans"/>
                <a:ea typeface="DM Sans"/>
                <a:cs typeface="DM Sans"/>
                <a:sym typeface="DM Sans"/>
              </a:rPr>
              <a:t>Valley SWAT</a:t>
            </a:r>
          </a:p>
        </p:txBody>
      </p:sp>
      <p:sp>
        <p:nvSpPr>
          <p:cNvPr name="TextBox 51" id="51"/>
          <p:cNvSpPr txBox="true"/>
          <p:nvPr/>
        </p:nvSpPr>
        <p:spPr>
          <a:xfrm rot="0">
            <a:off x="5795373" y="4434065"/>
            <a:ext cx="2203125"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SWAT</a:t>
            </a:r>
          </a:p>
        </p:txBody>
      </p:sp>
      <p:sp>
        <p:nvSpPr>
          <p:cNvPr name="TextBox 52" id="52"/>
          <p:cNvSpPr txBox="true"/>
          <p:nvPr/>
        </p:nvSpPr>
        <p:spPr>
          <a:xfrm rot="0">
            <a:off x="8656085" y="2780101"/>
            <a:ext cx="2318467"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Guardian One - KC</a:t>
            </a:r>
          </a:p>
          <a:p>
            <a:pPr algn="ctr">
              <a:lnSpc>
                <a:spcPts val="2605"/>
              </a:lnSpc>
            </a:pPr>
            <a:r>
              <a:rPr lang="en-US" sz="1887">
                <a:solidFill>
                  <a:srgbClr val="FFFFFF"/>
                </a:solidFill>
                <a:latin typeface="DM Sans"/>
                <a:ea typeface="DM Sans"/>
                <a:cs typeface="DM Sans"/>
                <a:sym typeface="DM Sans"/>
              </a:rPr>
              <a:t>Smokey - WSP</a:t>
            </a:r>
          </a:p>
          <a:p>
            <a:pPr algn="ctr">
              <a:lnSpc>
                <a:spcPts val="2605"/>
              </a:lnSpc>
            </a:pPr>
            <a:r>
              <a:rPr lang="en-US" sz="1887">
                <a:solidFill>
                  <a:srgbClr val="FFFFFF"/>
                </a:solidFill>
                <a:latin typeface="DM Sans"/>
                <a:ea typeface="DM Sans"/>
                <a:cs typeface="DM Sans"/>
                <a:sym typeface="DM Sans"/>
              </a:rPr>
              <a:t>Drone - Issaquah PD</a:t>
            </a:r>
          </a:p>
        </p:txBody>
      </p:sp>
      <p:sp>
        <p:nvSpPr>
          <p:cNvPr name="TextBox 53" id="53"/>
          <p:cNvSpPr txBox="true"/>
          <p:nvPr/>
        </p:nvSpPr>
        <p:spPr>
          <a:xfrm rot="0">
            <a:off x="8970894" y="1641913"/>
            <a:ext cx="1690455"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AIR</a:t>
            </a:r>
          </a:p>
        </p:txBody>
      </p:sp>
      <p:sp>
        <p:nvSpPr>
          <p:cNvPr name="TextBox 54" id="54"/>
          <p:cNvSpPr txBox="true"/>
          <p:nvPr/>
        </p:nvSpPr>
        <p:spPr>
          <a:xfrm rot="0">
            <a:off x="8545164" y="5670281"/>
            <a:ext cx="2581106"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Search &amp; Rescue - KC</a:t>
            </a:r>
          </a:p>
          <a:p>
            <a:pPr algn="ctr">
              <a:lnSpc>
                <a:spcPts val="2605"/>
              </a:lnSpc>
            </a:pPr>
            <a:r>
              <a:rPr lang="en-US" sz="1887">
                <a:solidFill>
                  <a:srgbClr val="FFFFFF"/>
                </a:solidFill>
                <a:latin typeface="DM Sans"/>
                <a:ea typeface="DM Sans"/>
                <a:cs typeface="DM Sans"/>
                <a:sym typeface="DM Sans"/>
              </a:rPr>
              <a:t>Seattle Mountain Rescue</a:t>
            </a:r>
          </a:p>
        </p:txBody>
      </p:sp>
      <p:sp>
        <p:nvSpPr>
          <p:cNvPr name="TextBox 55" id="55"/>
          <p:cNvSpPr txBox="true"/>
          <p:nvPr/>
        </p:nvSpPr>
        <p:spPr>
          <a:xfrm rot="0">
            <a:off x="8656085" y="4434065"/>
            <a:ext cx="2318467"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SAR</a:t>
            </a:r>
          </a:p>
        </p:txBody>
      </p:sp>
      <p:sp>
        <p:nvSpPr>
          <p:cNvPr name="TextBox 56" id="56"/>
          <p:cNvSpPr txBox="true"/>
          <p:nvPr/>
        </p:nvSpPr>
        <p:spPr>
          <a:xfrm rot="0">
            <a:off x="2794601" y="8340021"/>
            <a:ext cx="2610247"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Public Information Officer &amp; Communications Dept.</a:t>
            </a:r>
          </a:p>
        </p:txBody>
      </p:sp>
      <p:sp>
        <p:nvSpPr>
          <p:cNvPr name="TextBox 57" id="57"/>
          <p:cNvSpPr txBox="true"/>
          <p:nvPr/>
        </p:nvSpPr>
        <p:spPr>
          <a:xfrm rot="0">
            <a:off x="2941898" y="7204167"/>
            <a:ext cx="2318467"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MEDIA</a:t>
            </a:r>
          </a:p>
        </p:txBody>
      </p:sp>
      <p:sp>
        <p:nvSpPr>
          <p:cNvPr name="TextBox 58" id="58"/>
          <p:cNvSpPr txBox="true"/>
          <p:nvPr/>
        </p:nvSpPr>
        <p:spPr>
          <a:xfrm rot="0">
            <a:off x="5737702" y="8406563"/>
            <a:ext cx="2527858"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Bomb Squad</a:t>
            </a:r>
          </a:p>
          <a:p>
            <a:pPr algn="ctr">
              <a:lnSpc>
                <a:spcPts val="2605"/>
              </a:lnSpc>
            </a:pPr>
            <a:r>
              <a:rPr lang="en-US" sz="1887">
                <a:solidFill>
                  <a:srgbClr val="FFFFFF"/>
                </a:solidFill>
                <a:latin typeface="DM Sans"/>
                <a:ea typeface="DM Sans"/>
                <a:cs typeface="DM Sans"/>
                <a:sym typeface="DM Sans"/>
              </a:rPr>
              <a:t>Major Collision Investigation</a:t>
            </a:r>
          </a:p>
        </p:txBody>
      </p:sp>
      <p:sp>
        <p:nvSpPr>
          <p:cNvPr name="TextBox 59" id="59"/>
          <p:cNvSpPr txBox="true"/>
          <p:nvPr/>
        </p:nvSpPr>
        <p:spPr>
          <a:xfrm rot="0">
            <a:off x="6113801" y="7204167"/>
            <a:ext cx="1690455"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WSP</a:t>
            </a:r>
          </a:p>
        </p:txBody>
      </p:sp>
      <p:sp>
        <p:nvSpPr>
          <p:cNvPr name="TextBox 60" id="60"/>
          <p:cNvSpPr txBox="true"/>
          <p:nvPr/>
        </p:nvSpPr>
        <p:spPr>
          <a:xfrm rot="0">
            <a:off x="8545164" y="8406563"/>
            <a:ext cx="2581106" cy="966496"/>
          </a:xfrm>
          <a:prstGeom prst="rect">
            <a:avLst/>
          </a:prstGeom>
        </p:spPr>
        <p:txBody>
          <a:bodyPr anchor="t" rtlCol="false" tIns="0" lIns="0" bIns="0" rIns="0">
            <a:spAutoFit/>
          </a:bodyPr>
          <a:lstStyle/>
          <a:p>
            <a:pPr algn="ctr">
              <a:lnSpc>
                <a:spcPts val="2605"/>
              </a:lnSpc>
            </a:pPr>
            <a:r>
              <a:rPr lang="en-US" sz="1887">
                <a:solidFill>
                  <a:srgbClr val="FFFFFF"/>
                </a:solidFill>
                <a:latin typeface="DM Sans"/>
                <a:ea typeface="DM Sans"/>
                <a:cs typeface="DM Sans"/>
                <a:sym typeface="DM Sans"/>
              </a:rPr>
              <a:t>Crime Lab - WSP</a:t>
            </a:r>
          </a:p>
          <a:p>
            <a:pPr algn="ctr">
              <a:lnSpc>
                <a:spcPts val="2605"/>
              </a:lnSpc>
            </a:pPr>
            <a:r>
              <a:rPr lang="en-US" sz="1887">
                <a:solidFill>
                  <a:srgbClr val="FFFFFF"/>
                </a:solidFill>
                <a:latin typeface="DM Sans"/>
                <a:ea typeface="DM Sans"/>
                <a:cs typeface="DM Sans"/>
                <a:sym typeface="DM Sans"/>
              </a:rPr>
              <a:t>Toxicology Lab - WSP</a:t>
            </a:r>
          </a:p>
          <a:p>
            <a:pPr algn="ctr">
              <a:lnSpc>
                <a:spcPts val="2605"/>
              </a:lnSpc>
            </a:pPr>
            <a:r>
              <a:rPr lang="en-US" sz="1887">
                <a:solidFill>
                  <a:srgbClr val="FFFFFF"/>
                </a:solidFill>
                <a:latin typeface="DM Sans"/>
                <a:ea typeface="DM Sans"/>
                <a:cs typeface="DM Sans"/>
                <a:sym typeface="DM Sans"/>
              </a:rPr>
              <a:t>AFIS - KC</a:t>
            </a:r>
          </a:p>
        </p:txBody>
      </p:sp>
      <p:sp>
        <p:nvSpPr>
          <p:cNvPr name="TextBox 61" id="61"/>
          <p:cNvSpPr txBox="true"/>
          <p:nvPr/>
        </p:nvSpPr>
        <p:spPr>
          <a:xfrm rot="0">
            <a:off x="8974513" y="7204167"/>
            <a:ext cx="1690455" cy="973796"/>
          </a:xfrm>
          <a:prstGeom prst="rect">
            <a:avLst/>
          </a:prstGeom>
        </p:spPr>
        <p:txBody>
          <a:bodyPr anchor="t" rtlCol="false" tIns="0" lIns="0" bIns="0" rIns="0">
            <a:spAutoFit/>
          </a:bodyPr>
          <a:lstStyle/>
          <a:p>
            <a:pPr algn="ctr">
              <a:lnSpc>
                <a:spcPts val="7914"/>
              </a:lnSpc>
            </a:pPr>
            <a:r>
              <a:rPr lang="en-US" sz="5735" b="true">
                <a:solidFill>
                  <a:srgbClr val="FFFFFF"/>
                </a:solidFill>
                <a:latin typeface="DM Sans Bold"/>
                <a:ea typeface="DM Sans Bold"/>
                <a:cs typeface="DM Sans Bold"/>
                <a:sym typeface="DM Sans Bold"/>
              </a:rPr>
              <a:t>LAB</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15309744" y="-3291419"/>
            <a:ext cx="5956513" cy="5956513"/>
          </a:xfrm>
          <a:custGeom>
            <a:avLst/>
            <a:gdLst/>
            <a:ahLst/>
            <a:cxnLst/>
            <a:rect r="r" b="b" t="t" l="l"/>
            <a:pathLst>
              <a:path h="5956513" w="5956513">
                <a:moveTo>
                  <a:pt x="0" y="0"/>
                </a:moveTo>
                <a:lnTo>
                  <a:pt x="5956512" y="0"/>
                </a:lnTo>
                <a:lnTo>
                  <a:pt x="5956512"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6888862" y="2256406"/>
            <a:ext cx="10654441" cy="7158453"/>
          </a:xfrm>
          <a:custGeom>
            <a:avLst/>
            <a:gdLst/>
            <a:ahLst/>
            <a:cxnLst/>
            <a:rect r="r" b="b" t="t" l="l"/>
            <a:pathLst>
              <a:path h="7158453" w="10654441">
                <a:moveTo>
                  <a:pt x="0" y="0"/>
                </a:moveTo>
                <a:lnTo>
                  <a:pt x="10654441" y="0"/>
                </a:lnTo>
                <a:lnTo>
                  <a:pt x="10654441" y="7158453"/>
                </a:lnTo>
                <a:lnTo>
                  <a:pt x="0" y="7158453"/>
                </a:lnTo>
                <a:lnTo>
                  <a:pt x="0" y="0"/>
                </a:lnTo>
                <a:close/>
              </a:path>
            </a:pathLst>
          </a:custGeom>
          <a:blipFill>
            <a:blip r:embed="rId4"/>
            <a:stretch>
              <a:fillRect l="0" t="0" r="0" b="0"/>
            </a:stretch>
          </a:blipFill>
        </p:spPr>
      </p:sp>
      <p:sp>
        <p:nvSpPr>
          <p:cNvPr name="TextBox 4" id="4"/>
          <p:cNvSpPr txBox="true"/>
          <p:nvPr/>
        </p:nvSpPr>
        <p:spPr>
          <a:xfrm rot="0">
            <a:off x="907238" y="669156"/>
            <a:ext cx="9862182" cy="971550"/>
          </a:xfrm>
          <a:prstGeom prst="rect">
            <a:avLst/>
          </a:prstGeom>
        </p:spPr>
        <p:txBody>
          <a:bodyPr anchor="t" rtlCol="false" tIns="0" lIns="0" bIns="0" rIns="0">
            <a:spAutoFit/>
          </a:bodyPr>
          <a:lstStyle/>
          <a:p>
            <a:pPr algn="l" marL="0" indent="0" lvl="0">
              <a:lnSpc>
                <a:spcPts val="7522"/>
              </a:lnSpc>
              <a:spcBef>
                <a:spcPct val="0"/>
              </a:spcBef>
            </a:pPr>
            <a:r>
              <a:rPr lang="en-US" b="true" sz="6268">
                <a:solidFill>
                  <a:srgbClr val="FFFFFF"/>
                </a:solidFill>
                <a:latin typeface="Now Bold"/>
                <a:ea typeface="Now Bold"/>
                <a:cs typeface="Now Bold"/>
                <a:sym typeface="Now Bold"/>
              </a:rPr>
              <a:t>TABLE OF CONTENTS</a:t>
            </a:r>
          </a:p>
        </p:txBody>
      </p:sp>
      <p:sp>
        <p:nvSpPr>
          <p:cNvPr name="AutoShape 5" id="5"/>
          <p:cNvSpPr/>
          <p:nvPr/>
        </p:nvSpPr>
        <p:spPr>
          <a:xfrm flipH="true" flipV="true">
            <a:off x="1218403" y="3111295"/>
            <a:ext cx="578248" cy="0"/>
          </a:xfrm>
          <a:prstGeom prst="line">
            <a:avLst/>
          </a:prstGeom>
          <a:ln cap="flat" w="47625">
            <a:solidFill>
              <a:srgbClr val="4BD1FB"/>
            </a:solidFill>
            <a:prstDash val="solid"/>
            <a:headEnd type="none" len="sm" w="sm"/>
            <a:tailEnd type="none" len="sm" w="sm"/>
          </a:ln>
        </p:spPr>
      </p:sp>
      <p:sp>
        <p:nvSpPr>
          <p:cNvPr name="TextBox 6" id="6"/>
          <p:cNvSpPr txBox="true"/>
          <p:nvPr/>
        </p:nvSpPr>
        <p:spPr>
          <a:xfrm rot="0">
            <a:off x="1028700" y="2180206"/>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01</a:t>
            </a:r>
          </a:p>
        </p:txBody>
      </p:sp>
      <p:sp>
        <p:nvSpPr>
          <p:cNvPr name="AutoShape 7" id="7"/>
          <p:cNvSpPr/>
          <p:nvPr/>
        </p:nvSpPr>
        <p:spPr>
          <a:xfrm flipH="true" flipV="true">
            <a:off x="1218403" y="4170970"/>
            <a:ext cx="578248" cy="0"/>
          </a:xfrm>
          <a:prstGeom prst="line">
            <a:avLst/>
          </a:prstGeom>
          <a:ln cap="flat" w="47625">
            <a:solidFill>
              <a:srgbClr val="4BD1FB"/>
            </a:solidFill>
            <a:prstDash val="solid"/>
            <a:headEnd type="none" len="sm" w="sm"/>
            <a:tailEnd type="none" len="sm" w="sm"/>
          </a:ln>
        </p:spPr>
      </p:sp>
      <p:sp>
        <p:nvSpPr>
          <p:cNvPr name="TextBox 8" id="8"/>
          <p:cNvSpPr txBox="true"/>
          <p:nvPr/>
        </p:nvSpPr>
        <p:spPr>
          <a:xfrm rot="0">
            <a:off x="1028700" y="3239882"/>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02</a:t>
            </a:r>
          </a:p>
        </p:txBody>
      </p:sp>
      <p:sp>
        <p:nvSpPr>
          <p:cNvPr name="AutoShape 9" id="9"/>
          <p:cNvSpPr/>
          <p:nvPr/>
        </p:nvSpPr>
        <p:spPr>
          <a:xfrm flipH="true" flipV="true">
            <a:off x="1218403" y="5230646"/>
            <a:ext cx="578248" cy="0"/>
          </a:xfrm>
          <a:prstGeom prst="line">
            <a:avLst/>
          </a:prstGeom>
          <a:ln cap="flat" w="47625">
            <a:solidFill>
              <a:srgbClr val="4BD1FB"/>
            </a:solidFill>
            <a:prstDash val="solid"/>
            <a:headEnd type="none" len="sm" w="sm"/>
            <a:tailEnd type="none" len="sm" w="sm"/>
          </a:ln>
        </p:spPr>
      </p:sp>
      <p:sp>
        <p:nvSpPr>
          <p:cNvPr name="TextBox 10" id="10"/>
          <p:cNvSpPr txBox="true"/>
          <p:nvPr/>
        </p:nvSpPr>
        <p:spPr>
          <a:xfrm rot="0">
            <a:off x="1028700" y="4299558"/>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03</a:t>
            </a:r>
          </a:p>
        </p:txBody>
      </p:sp>
      <p:sp>
        <p:nvSpPr>
          <p:cNvPr name="AutoShape 11" id="11"/>
          <p:cNvSpPr/>
          <p:nvPr/>
        </p:nvSpPr>
        <p:spPr>
          <a:xfrm flipH="true" flipV="true">
            <a:off x="1218403" y="6290321"/>
            <a:ext cx="578248" cy="0"/>
          </a:xfrm>
          <a:prstGeom prst="line">
            <a:avLst/>
          </a:prstGeom>
          <a:ln cap="flat" w="47625">
            <a:solidFill>
              <a:srgbClr val="4BD1FB"/>
            </a:solidFill>
            <a:prstDash val="solid"/>
            <a:headEnd type="none" len="sm" w="sm"/>
            <a:tailEnd type="none" len="sm" w="sm"/>
          </a:ln>
        </p:spPr>
      </p:sp>
      <p:sp>
        <p:nvSpPr>
          <p:cNvPr name="TextBox 12" id="12"/>
          <p:cNvSpPr txBox="true"/>
          <p:nvPr/>
        </p:nvSpPr>
        <p:spPr>
          <a:xfrm rot="0">
            <a:off x="1028700" y="5359233"/>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04</a:t>
            </a:r>
          </a:p>
        </p:txBody>
      </p:sp>
      <p:sp>
        <p:nvSpPr>
          <p:cNvPr name="AutoShape 13" id="13"/>
          <p:cNvSpPr/>
          <p:nvPr/>
        </p:nvSpPr>
        <p:spPr>
          <a:xfrm flipH="true" flipV="true">
            <a:off x="1218403" y="7349997"/>
            <a:ext cx="578248" cy="0"/>
          </a:xfrm>
          <a:prstGeom prst="line">
            <a:avLst/>
          </a:prstGeom>
          <a:ln cap="flat" w="47625">
            <a:solidFill>
              <a:srgbClr val="4BD1FB"/>
            </a:solidFill>
            <a:prstDash val="solid"/>
            <a:headEnd type="none" len="sm" w="sm"/>
            <a:tailEnd type="none" len="sm" w="sm"/>
          </a:ln>
        </p:spPr>
      </p:sp>
      <p:sp>
        <p:nvSpPr>
          <p:cNvPr name="TextBox 14" id="14"/>
          <p:cNvSpPr txBox="true"/>
          <p:nvPr/>
        </p:nvSpPr>
        <p:spPr>
          <a:xfrm rot="0">
            <a:off x="1028700" y="6418909"/>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05</a:t>
            </a:r>
          </a:p>
        </p:txBody>
      </p:sp>
      <p:sp>
        <p:nvSpPr>
          <p:cNvPr name="AutoShape 15" id="15"/>
          <p:cNvSpPr/>
          <p:nvPr/>
        </p:nvSpPr>
        <p:spPr>
          <a:xfrm flipH="true" flipV="true">
            <a:off x="1218403" y="8409672"/>
            <a:ext cx="578248" cy="0"/>
          </a:xfrm>
          <a:prstGeom prst="line">
            <a:avLst/>
          </a:prstGeom>
          <a:ln cap="flat" w="47625">
            <a:solidFill>
              <a:srgbClr val="4BD1FB"/>
            </a:solidFill>
            <a:prstDash val="solid"/>
            <a:headEnd type="none" len="sm" w="sm"/>
            <a:tailEnd type="none" len="sm" w="sm"/>
          </a:ln>
        </p:spPr>
      </p:sp>
      <p:sp>
        <p:nvSpPr>
          <p:cNvPr name="TextBox 16" id="16"/>
          <p:cNvSpPr txBox="true"/>
          <p:nvPr/>
        </p:nvSpPr>
        <p:spPr>
          <a:xfrm rot="0">
            <a:off x="1028700" y="7478584"/>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06</a:t>
            </a:r>
          </a:p>
        </p:txBody>
      </p:sp>
      <p:sp>
        <p:nvSpPr>
          <p:cNvPr name="AutoShape 17" id="17"/>
          <p:cNvSpPr/>
          <p:nvPr/>
        </p:nvSpPr>
        <p:spPr>
          <a:xfrm flipH="true" flipV="true">
            <a:off x="1218403" y="9469348"/>
            <a:ext cx="578248" cy="0"/>
          </a:xfrm>
          <a:prstGeom prst="line">
            <a:avLst/>
          </a:prstGeom>
          <a:ln cap="flat" w="47625">
            <a:solidFill>
              <a:srgbClr val="4BD1FB"/>
            </a:solidFill>
            <a:prstDash val="solid"/>
            <a:headEnd type="none" len="sm" w="sm"/>
            <a:tailEnd type="none" len="sm" w="sm"/>
          </a:ln>
        </p:spPr>
      </p:sp>
      <p:sp>
        <p:nvSpPr>
          <p:cNvPr name="TextBox 18" id="18"/>
          <p:cNvSpPr txBox="true"/>
          <p:nvPr/>
        </p:nvSpPr>
        <p:spPr>
          <a:xfrm rot="0">
            <a:off x="1028700" y="8538260"/>
            <a:ext cx="944791" cy="729686"/>
          </a:xfrm>
          <a:prstGeom prst="rect">
            <a:avLst/>
          </a:prstGeom>
        </p:spPr>
        <p:txBody>
          <a:bodyPr anchor="t" rtlCol="false" tIns="0" lIns="0" bIns="0" rIns="0">
            <a:spAutoFit/>
          </a:bodyPr>
          <a:lstStyle/>
          <a:p>
            <a:pPr algn="ctr" marL="0" indent="0" lvl="0">
              <a:lnSpc>
                <a:spcPts val="5932"/>
              </a:lnSpc>
              <a:spcBef>
                <a:spcPct val="0"/>
              </a:spcBef>
            </a:pPr>
            <a:r>
              <a:rPr lang="en-US" b="true" sz="4299">
                <a:solidFill>
                  <a:srgbClr val="4BD1FB"/>
                </a:solidFill>
                <a:latin typeface="DM Sans Bold"/>
                <a:ea typeface="DM Sans Bold"/>
                <a:cs typeface="DM Sans Bold"/>
                <a:sym typeface="DM Sans Bold"/>
              </a:rPr>
              <a:t>07</a:t>
            </a:r>
          </a:p>
        </p:txBody>
      </p:sp>
      <p:sp>
        <p:nvSpPr>
          <p:cNvPr name="TextBox 19" id="19"/>
          <p:cNvSpPr txBox="true"/>
          <p:nvPr/>
        </p:nvSpPr>
        <p:spPr>
          <a:xfrm rot="0">
            <a:off x="2147229" y="2404735"/>
            <a:ext cx="5466574" cy="714340"/>
          </a:xfrm>
          <a:prstGeom prst="rect">
            <a:avLst/>
          </a:prstGeom>
        </p:spPr>
        <p:txBody>
          <a:bodyPr anchor="t" rtlCol="false" tIns="0" lIns="0" bIns="0" rIns="0">
            <a:spAutoFit/>
          </a:bodyPr>
          <a:lstStyle/>
          <a:p>
            <a:pPr algn="l">
              <a:lnSpc>
                <a:spcPts val="2881"/>
              </a:lnSpc>
              <a:spcBef>
                <a:spcPct val="0"/>
              </a:spcBef>
            </a:pPr>
            <a:r>
              <a:rPr lang="en-US" sz="2087">
                <a:solidFill>
                  <a:srgbClr val="FFFFFF"/>
                </a:solidFill>
                <a:latin typeface="DM Sans"/>
                <a:ea typeface="DM Sans"/>
                <a:cs typeface="DM Sans"/>
                <a:sym typeface="DM Sans"/>
              </a:rPr>
              <a:t>O</a:t>
            </a:r>
            <a:r>
              <a:rPr lang="en-US" sz="2087">
                <a:solidFill>
                  <a:srgbClr val="FFFFFF"/>
                </a:solidFill>
                <a:latin typeface="DM Sans"/>
                <a:ea typeface="DM Sans"/>
                <a:cs typeface="DM Sans"/>
                <a:sym typeface="DM Sans"/>
              </a:rPr>
              <a:t>rganization &amp; Proposed Services</a:t>
            </a:r>
          </a:p>
          <a:p>
            <a:pPr algn="l">
              <a:lnSpc>
                <a:spcPts val="2881"/>
              </a:lnSpc>
              <a:spcBef>
                <a:spcPct val="0"/>
              </a:spcBef>
            </a:pPr>
          </a:p>
        </p:txBody>
      </p:sp>
      <p:sp>
        <p:nvSpPr>
          <p:cNvPr name="TextBox 20" id="20"/>
          <p:cNvSpPr txBox="true"/>
          <p:nvPr/>
        </p:nvSpPr>
        <p:spPr>
          <a:xfrm rot="0">
            <a:off x="2147229" y="6506081"/>
            <a:ext cx="5466574" cy="714340"/>
          </a:xfrm>
          <a:prstGeom prst="rect">
            <a:avLst/>
          </a:prstGeom>
        </p:spPr>
        <p:txBody>
          <a:bodyPr anchor="t" rtlCol="false" tIns="0" lIns="0" bIns="0" rIns="0">
            <a:spAutoFit/>
          </a:bodyPr>
          <a:lstStyle/>
          <a:p>
            <a:pPr algn="l">
              <a:lnSpc>
                <a:spcPts val="2881"/>
              </a:lnSpc>
            </a:pPr>
            <a:r>
              <a:rPr lang="en-US" sz="2087">
                <a:solidFill>
                  <a:srgbClr val="FFFFFF"/>
                </a:solidFill>
                <a:latin typeface="DM Sans"/>
                <a:ea typeface="DM Sans"/>
                <a:cs typeface="DM Sans"/>
                <a:sym typeface="DM Sans"/>
              </a:rPr>
              <a:t>Community, Council &amp; Staff </a:t>
            </a:r>
          </a:p>
          <a:p>
            <a:pPr algn="l">
              <a:lnSpc>
                <a:spcPts val="2881"/>
              </a:lnSpc>
              <a:spcBef>
                <a:spcPct val="0"/>
              </a:spcBef>
            </a:pPr>
            <a:r>
              <a:rPr lang="en-US" sz="2087">
                <a:solidFill>
                  <a:srgbClr val="FFFFFF"/>
                </a:solidFill>
                <a:latin typeface="DM Sans"/>
                <a:ea typeface="DM Sans"/>
                <a:cs typeface="DM Sans"/>
                <a:sym typeface="DM Sans"/>
              </a:rPr>
              <a:t>Engagement</a:t>
            </a:r>
          </a:p>
        </p:txBody>
      </p:sp>
      <p:sp>
        <p:nvSpPr>
          <p:cNvPr name="TextBox 21" id="21"/>
          <p:cNvSpPr txBox="true"/>
          <p:nvPr/>
        </p:nvSpPr>
        <p:spPr>
          <a:xfrm rot="0">
            <a:off x="2147229" y="3528456"/>
            <a:ext cx="5466574" cy="352357"/>
          </a:xfrm>
          <a:prstGeom prst="rect">
            <a:avLst/>
          </a:prstGeom>
        </p:spPr>
        <p:txBody>
          <a:bodyPr anchor="t" rtlCol="false" tIns="0" lIns="0" bIns="0" rIns="0">
            <a:spAutoFit/>
          </a:bodyPr>
          <a:lstStyle/>
          <a:p>
            <a:pPr algn="l">
              <a:lnSpc>
                <a:spcPts val="2881"/>
              </a:lnSpc>
              <a:spcBef>
                <a:spcPct val="0"/>
              </a:spcBef>
            </a:pPr>
            <a:r>
              <a:rPr lang="en-US" sz="2087">
                <a:solidFill>
                  <a:srgbClr val="FFFFFF"/>
                </a:solidFill>
                <a:latin typeface="DM Sans"/>
                <a:ea typeface="DM Sans"/>
                <a:cs typeface="DM Sans"/>
                <a:sym typeface="DM Sans"/>
              </a:rPr>
              <a:t>Contract Experience &amp; Results</a:t>
            </a:r>
          </a:p>
        </p:txBody>
      </p:sp>
      <p:sp>
        <p:nvSpPr>
          <p:cNvPr name="TextBox 22" id="22"/>
          <p:cNvSpPr txBox="true"/>
          <p:nvPr/>
        </p:nvSpPr>
        <p:spPr>
          <a:xfrm rot="0">
            <a:off x="2147229" y="4524086"/>
            <a:ext cx="5466574" cy="352357"/>
          </a:xfrm>
          <a:prstGeom prst="rect">
            <a:avLst/>
          </a:prstGeom>
        </p:spPr>
        <p:txBody>
          <a:bodyPr anchor="t" rtlCol="false" tIns="0" lIns="0" bIns="0" rIns="0">
            <a:spAutoFit/>
          </a:bodyPr>
          <a:lstStyle/>
          <a:p>
            <a:pPr algn="l">
              <a:lnSpc>
                <a:spcPts val="2881"/>
              </a:lnSpc>
              <a:spcBef>
                <a:spcPct val="0"/>
              </a:spcBef>
            </a:pPr>
            <a:r>
              <a:rPr lang="en-US" sz="2087">
                <a:solidFill>
                  <a:srgbClr val="FFFFFF"/>
                </a:solidFill>
                <a:latin typeface="DM Sans"/>
                <a:ea typeface="DM Sans"/>
                <a:cs typeface="DM Sans"/>
                <a:sym typeface="DM Sans"/>
              </a:rPr>
              <a:t>Response Times</a:t>
            </a:r>
          </a:p>
        </p:txBody>
      </p:sp>
      <p:sp>
        <p:nvSpPr>
          <p:cNvPr name="TextBox 23" id="23"/>
          <p:cNvSpPr txBox="true"/>
          <p:nvPr/>
        </p:nvSpPr>
        <p:spPr>
          <a:xfrm rot="0">
            <a:off x="2147229" y="5583761"/>
            <a:ext cx="5466574" cy="352357"/>
          </a:xfrm>
          <a:prstGeom prst="rect">
            <a:avLst/>
          </a:prstGeom>
        </p:spPr>
        <p:txBody>
          <a:bodyPr anchor="t" rtlCol="false" tIns="0" lIns="0" bIns="0" rIns="0">
            <a:spAutoFit/>
          </a:bodyPr>
          <a:lstStyle/>
          <a:p>
            <a:pPr algn="l">
              <a:lnSpc>
                <a:spcPts val="2881"/>
              </a:lnSpc>
              <a:spcBef>
                <a:spcPct val="0"/>
              </a:spcBef>
            </a:pPr>
            <a:r>
              <a:rPr lang="en-US" sz="2087">
                <a:solidFill>
                  <a:srgbClr val="FFFFFF"/>
                </a:solidFill>
                <a:latin typeface="DM Sans"/>
                <a:ea typeface="DM Sans"/>
                <a:cs typeface="DM Sans"/>
                <a:sym typeface="DM Sans"/>
              </a:rPr>
              <a:t>Response Capacity</a:t>
            </a:r>
          </a:p>
        </p:txBody>
      </p:sp>
      <p:sp>
        <p:nvSpPr>
          <p:cNvPr name="TextBox 24" id="24"/>
          <p:cNvSpPr txBox="true"/>
          <p:nvPr/>
        </p:nvSpPr>
        <p:spPr>
          <a:xfrm rot="0">
            <a:off x="2147229" y="7703112"/>
            <a:ext cx="5466574" cy="352357"/>
          </a:xfrm>
          <a:prstGeom prst="rect">
            <a:avLst/>
          </a:prstGeom>
        </p:spPr>
        <p:txBody>
          <a:bodyPr anchor="t" rtlCol="false" tIns="0" lIns="0" bIns="0" rIns="0">
            <a:spAutoFit/>
          </a:bodyPr>
          <a:lstStyle/>
          <a:p>
            <a:pPr algn="l">
              <a:lnSpc>
                <a:spcPts val="2881"/>
              </a:lnSpc>
              <a:spcBef>
                <a:spcPct val="0"/>
              </a:spcBef>
            </a:pPr>
            <a:r>
              <a:rPr lang="en-US" sz="2087">
                <a:solidFill>
                  <a:srgbClr val="FFFFFF"/>
                </a:solidFill>
                <a:latin typeface="DM Sans"/>
                <a:ea typeface="DM Sans"/>
                <a:cs typeface="DM Sans"/>
                <a:sym typeface="DM Sans"/>
              </a:rPr>
              <a:t>Cost</a:t>
            </a:r>
          </a:p>
        </p:txBody>
      </p:sp>
      <p:sp>
        <p:nvSpPr>
          <p:cNvPr name="TextBox 25" id="25"/>
          <p:cNvSpPr txBox="true"/>
          <p:nvPr/>
        </p:nvSpPr>
        <p:spPr>
          <a:xfrm rot="0">
            <a:off x="2147229" y="8762788"/>
            <a:ext cx="5466574" cy="352357"/>
          </a:xfrm>
          <a:prstGeom prst="rect">
            <a:avLst/>
          </a:prstGeom>
        </p:spPr>
        <p:txBody>
          <a:bodyPr anchor="t" rtlCol="false" tIns="0" lIns="0" bIns="0" rIns="0">
            <a:spAutoFit/>
          </a:bodyPr>
          <a:lstStyle/>
          <a:p>
            <a:pPr algn="l">
              <a:lnSpc>
                <a:spcPts val="2881"/>
              </a:lnSpc>
              <a:spcBef>
                <a:spcPct val="0"/>
              </a:spcBef>
            </a:pPr>
            <a:r>
              <a:rPr lang="en-US" sz="2087">
                <a:solidFill>
                  <a:srgbClr val="FFFFFF"/>
                </a:solidFill>
                <a:latin typeface="DM Sans"/>
                <a:ea typeface="DM Sans"/>
                <a:cs typeface="DM Sans"/>
                <a:sym typeface="DM Sans"/>
              </a:rPr>
              <a:t>Contacts</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7895812" y="8410996"/>
            <a:ext cx="4161751" cy="1184729"/>
            <a:chOff x="0" y="0"/>
            <a:chExt cx="2565722" cy="730386"/>
          </a:xfrm>
        </p:grpSpPr>
        <p:sp>
          <p:nvSpPr>
            <p:cNvPr name="Freeform 3" id="3"/>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145DA0"/>
            </a:solidFill>
          </p:spPr>
        </p:sp>
        <p:sp>
          <p:nvSpPr>
            <p:cNvPr name="TextBox 4" id="4"/>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5" id="5"/>
          <p:cNvGrpSpPr/>
          <p:nvPr/>
        </p:nvGrpSpPr>
        <p:grpSpPr>
          <a:xfrm rot="-10800000">
            <a:off x="6738448" y="6892893"/>
            <a:ext cx="4161751" cy="1184729"/>
            <a:chOff x="0" y="0"/>
            <a:chExt cx="2565722" cy="730386"/>
          </a:xfrm>
        </p:grpSpPr>
        <p:sp>
          <p:nvSpPr>
            <p:cNvPr name="Freeform 6" id="6"/>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0071C9"/>
            </a:solidFill>
          </p:spPr>
        </p:sp>
        <p:sp>
          <p:nvSpPr>
            <p:cNvPr name="TextBox 7" id="7"/>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8" id="8"/>
          <p:cNvGrpSpPr/>
          <p:nvPr/>
        </p:nvGrpSpPr>
        <p:grpSpPr>
          <a:xfrm rot="-10800000">
            <a:off x="6738448" y="2123349"/>
            <a:ext cx="4161751" cy="1184729"/>
            <a:chOff x="0" y="0"/>
            <a:chExt cx="2565722" cy="730386"/>
          </a:xfrm>
        </p:grpSpPr>
        <p:sp>
          <p:nvSpPr>
            <p:cNvPr name="Freeform 9" id="9"/>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56AEFF"/>
            </a:solidFill>
          </p:spPr>
        </p:sp>
        <p:sp>
          <p:nvSpPr>
            <p:cNvPr name="TextBox 10" id="10"/>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11" id="11"/>
          <p:cNvGrpSpPr/>
          <p:nvPr/>
        </p:nvGrpSpPr>
        <p:grpSpPr>
          <a:xfrm rot="0">
            <a:off x="7771359" y="3637510"/>
            <a:ext cx="4161751" cy="1184729"/>
            <a:chOff x="0" y="0"/>
            <a:chExt cx="2565722" cy="730386"/>
          </a:xfrm>
        </p:grpSpPr>
        <p:sp>
          <p:nvSpPr>
            <p:cNvPr name="Freeform 12" id="12"/>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4BD1FB"/>
            </a:solidFill>
          </p:spPr>
        </p:sp>
        <p:sp>
          <p:nvSpPr>
            <p:cNvPr name="TextBox 13" id="13"/>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sp>
        <p:nvSpPr>
          <p:cNvPr name="Freeform 14" id="14"/>
          <p:cNvSpPr/>
          <p:nvPr/>
        </p:nvSpPr>
        <p:spPr>
          <a:xfrm flipH="false" flipV="false" rot="0">
            <a:off x="-2519628" y="7227483"/>
            <a:ext cx="7086596" cy="7086596"/>
          </a:xfrm>
          <a:custGeom>
            <a:avLst/>
            <a:gdLst/>
            <a:ahLst/>
            <a:cxnLst/>
            <a:rect r="r" b="b" t="t" l="l"/>
            <a:pathLst>
              <a:path h="7086596" w="7086596">
                <a:moveTo>
                  <a:pt x="0" y="0"/>
                </a:moveTo>
                <a:lnTo>
                  <a:pt x="7086596" y="0"/>
                </a:lnTo>
                <a:lnTo>
                  <a:pt x="7086596" y="7086596"/>
                </a:lnTo>
                <a:lnTo>
                  <a:pt x="0" y="708659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10436461">
            <a:off x="14152110" y="-4118246"/>
            <a:ext cx="6566182" cy="6566182"/>
          </a:xfrm>
          <a:custGeom>
            <a:avLst/>
            <a:gdLst/>
            <a:ahLst/>
            <a:cxnLst/>
            <a:rect r="r" b="b" t="t" l="l"/>
            <a:pathLst>
              <a:path h="6566182" w="6566182">
                <a:moveTo>
                  <a:pt x="0" y="0"/>
                </a:moveTo>
                <a:lnTo>
                  <a:pt x="6566182" y="0"/>
                </a:lnTo>
                <a:lnTo>
                  <a:pt x="6566182" y="6566183"/>
                </a:lnTo>
                <a:lnTo>
                  <a:pt x="0" y="656618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028700" y="1661848"/>
            <a:ext cx="5174650" cy="2910741"/>
          </a:xfrm>
          <a:custGeom>
            <a:avLst/>
            <a:gdLst/>
            <a:ahLst/>
            <a:cxnLst/>
            <a:rect r="r" b="b" t="t" l="l"/>
            <a:pathLst>
              <a:path h="2910741" w="5174650">
                <a:moveTo>
                  <a:pt x="0" y="0"/>
                </a:moveTo>
                <a:lnTo>
                  <a:pt x="5174650" y="0"/>
                </a:lnTo>
                <a:lnTo>
                  <a:pt x="5174650" y="2910740"/>
                </a:lnTo>
                <a:lnTo>
                  <a:pt x="0" y="2910740"/>
                </a:lnTo>
                <a:lnTo>
                  <a:pt x="0" y="0"/>
                </a:lnTo>
                <a:close/>
              </a:path>
            </a:pathLst>
          </a:custGeom>
          <a:blipFill>
            <a:blip r:embed="rId4"/>
            <a:stretch>
              <a:fillRect l="0" t="0" r="0" b="0"/>
            </a:stretch>
          </a:blipFill>
        </p:spPr>
      </p:sp>
      <p:sp>
        <p:nvSpPr>
          <p:cNvPr name="Freeform 17" id="17"/>
          <p:cNvSpPr/>
          <p:nvPr/>
        </p:nvSpPr>
        <p:spPr>
          <a:xfrm flipH="false" flipV="false" rot="0">
            <a:off x="1028700" y="6569043"/>
            <a:ext cx="5157033" cy="2810583"/>
          </a:xfrm>
          <a:custGeom>
            <a:avLst/>
            <a:gdLst/>
            <a:ahLst/>
            <a:cxnLst/>
            <a:rect r="r" b="b" t="t" l="l"/>
            <a:pathLst>
              <a:path h="2810583" w="5157033">
                <a:moveTo>
                  <a:pt x="0" y="0"/>
                </a:moveTo>
                <a:lnTo>
                  <a:pt x="5157033" y="0"/>
                </a:lnTo>
                <a:lnTo>
                  <a:pt x="5157033" y="2810583"/>
                </a:lnTo>
                <a:lnTo>
                  <a:pt x="0" y="2810583"/>
                </a:lnTo>
                <a:lnTo>
                  <a:pt x="0" y="0"/>
                </a:lnTo>
                <a:close/>
              </a:path>
            </a:pathLst>
          </a:custGeom>
          <a:blipFill>
            <a:blip r:embed="rId5"/>
            <a:stretch>
              <a:fillRect l="0" t="0" r="0" b="0"/>
            </a:stretch>
          </a:blipFill>
        </p:spPr>
      </p:sp>
      <p:sp>
        <p:nvSpPr>
          <p:cNvPr name="Freeform 18" id="18"/>
          <p:cNvSpPr/>
          <p:nvPr/>
        </p:nvSpPr>
        <p:spPr>
          <a:xfrm flipH="false" flipV="false" rot="0">
            <a:off x="12554773" y="1793286"/>
            <a:ext cx="4393379" cy="3350214"/>
          </a:xfrm>
          <a:custGeom>
            <a:avLst/>
            <a:gdLst/>
            <a:ahLst/>
            <a:cxnLst/>
            <a:rect r="r" b="b" t="t" l="l"/>
            <a:pathLst>
              <a:path h="3350214" w="4393379">
                <a:moveTo>
                  <a:pt x="0" y="0"/>
                </a:moveTo>
                <a:lnTo>
                  <a:pt x="4393379" y="0"/>
                </a:lnTo>
                <a:lnTo>
                  <a:pt x="4393379" y="3350214"/>
                </a:lnTo>
                <a:lnTo>
                  <a:pt x="0" y="3350214"/>
                </a:lnTo>
                <a:lnTo>
                  <a:pt x="0" y="0"/>
                </a:lnTo>
                <a:close/>
              </a:path>
            </a:pathLst>
          </a:custGeom>
          <a:blipFill>
            <a:blip r:embed="rId6"/>
            <a:stretch>
              <a:fillRect l="0" t="-13383" r="0" b="-61466"/>
            </a:stretch>
          </a:blipFill>
        </p:spPr>
      </p:sp>
      <p:sp>
        <p:nvSpPr>
          <p:cNvPr name="Freeform 19" id="19"/>
          <p:cNvSpPr/>
          <p:nvPr/>
        </p:nvSpPr>
        <p:spPr>
          <a:xfrm flipH="false" flipV="false" rot="0">
            <a:off x="12453618" y="7171774"/>
            <a:ext cx="5085232" cy="2913029"/>
          </a:xfrm>
          <a:custGeom>
            <a:avLst/>
            <a:gdLst/>
            <a:ahLst/>
            <a:cxnLst/>
            <a:rect r="r" b="b" t="t" l="l"/>
            <a:pathLst>
              <a:path h="2913029" w="5085232">
                <a:moveTo>
                  <a:pt x="0" y="0"/>
                </a:moveTo>
                <a:lnTo>
                  <a:pt x="5085232" y="0"/>
                </a:lnTo>
                <a:lnTo>
                  <a:pt x="5085232" y="2913028"/>
                </a:lnTo>
                <a:lnTo>
                  <a:pt x="0" y="2913028"/>
                </a:lnTo>
                <a:lnTo>
                  <a:pt x="0" y="0"/>
                </a:lnTo>
                <a:close/>
              </a:path>
            </a:pathLst>
          </a:custGeom>
          <a:blipFill>
            <a:blip r:embed="rId7"/>
            <a:stretch>
              <a:fillRect l="0" t="-5476" r="0" b="-25449"/>
            </a:stretch>
          </a:blipFill>
        </p:spPr>
      </p:sp>
      <p:sp>
        <p:nvSpPr>
          <p:cNvPr name="TextBox 20" id="20"/>
          <p:cNvSpPr txBox="true"/>
          <p:nvPr/>
        </p:nvSpPr>
        <p:spPr>
          <a:xfrm rot="0">
            <a:off x="8191960" y="3850869"/>
            <a:ext cx="3411724" cy="662503"/>
          </a:xfrm>
          <a:prstGeom prst="rect">
            <a:avLst/>
          </a:prstGeom>
        </p:spPr>
        <p:txBody>
          <a:bodyPr anchor="t" rtlCol="false" tIns="0" lIns="0" bIns="0" rIns="0">
            <a:spAutoFit/>
          </a:bodyPr>
          <a:lstStyle/>
          <a:p>
            <a:pPr algn="ctr" marL="0" indent="0" lvl="0">
              <a:lnSpc>
                <a:spcPts val="2594"/>
              </a:lnSpc>
            </a:pPr>
            <a:r>
              <a:rPr lang="en-US" b="true" sz="2760">
                <a:solidFill>
                  <a:srgbClr val="051D40"/>
                </a:solidFill>
                <a:latin typeface="DM Sans Bold"/>
                <a:ea typeface="DM Sans Bold"/>
                <a:cs typeface="DM Sans Bold"/>
                <a:sym typeface="DM Sans Bold"/>
              </a:rPr>
              <a:t>Sno Falls Credit Union Robbery</a:t>
            </a:r>
          </a:p>
        </p:txBody>
      </p:sp>
      <p:sp>
        <p:nvSpPr>
          <p:cNvPr name="TextBox 21" id="21"/>
          <p:cNvSpPr txBox="true"/>
          <p:nvPr/>
        </p:nvSpPr>
        <p:spPr>
          <a:xfrm rot="0">
            <a:off x="1028700" y="384439"/>
            <a:ext cx="9604583" cy="1010708"/>
          </a:xfrm>
          <a:prstGeom prst="rect">
            <a:avLst/>
          </a:prstGeom>
        </p:spPr>
        <p:txBody>
          <a:bodyPr anchor="t" rtlCol="false" tIns="0" lIns="0" bIns="0" rIns="0">
            <a:spAutoFit/>
          </a:bodyPr>
          <a:lstStyle/>
          <a:p>
            <a:pPr algn="l" marL="0" indent="0" lvl="0">
              <a:lnSpc>
                <a:spcPts val="7884"/>
              </a:lnSpc>
              <a:spcBef>
                <a:spcPct val="0"/>
              </a:spcBef>
            </a:pPr>
            <a:r>
              <a:rPr lang="en-US" b="true" sz="6570">
                <a:solidFill>
                  <a:srgbClr val="FFFFFF"/>
                </a:solidFill>
                <a:latin typeface="Now Bold"/>
                <a:ea typeface="Now Bold"/>
                <a:cs typeface="Now Bold"/>
                <a:sym typeface="Now Bold"/>
              </a:rPr>
              <a:t>RESPONSE CAPACITY</a:t>
            </a:r>
          </a:p>
        </p:txBody>
      </p:sp>
      <p:sp>
        <p:nvSpPr>
          <p:cNvPr name="TextBox 22" id="22"/>
          <p:cNvSpPr txBox="true"/>
          <p:nvPr/>
        </p:nvSpPr>
        <p:spPr>
          <a:xfrm rot="0">
            <a:off x="7087829" y="2296761"/>
            <a:ext cx="3462989" cy="662503"/>
          </a:xfrm>
          <a:prstGeom prst="rect">
            <a:avLst/>
          </a:prstGeom>
        </p:spPr>
        <p:txBody>
          <a:bodyPr anchor="t" rtlCol="false" tIns="0" lIns="0" bIns="0" rIns="0">
            <a:spAutoFit/>
          </a:bodyPr>
          <a:lstStyle/>
          <a:p>
            <a:pPr algn="ctr" marL="0" indent="0" lvl="0">
              <a:lnSpc>
                <a:spcPts val="2594"/>
              </a:lnSpc>
            </a:pPr>
            <a:r>
              <a:rPr lang="en-US" b="true" sz="2760">
                <a:solidFill>
                  <a:srgbClr val="051D40"/>
                </a:solidFill>
                <a:latin typeface="DM Sans Bold"/>
                <a:ea typeface="DM Sans Bold"/>
                <a:cs typeface="DM Sans Bold"/>
                <a:sym typeface="DM Sans Bold"/>
              </a:rPr>
              <a:t>Natural Gas Explosion</a:t>
            </a:r>
          </a:p>
        </p:txBody>
      </p:sp>
      <p:sp>
        <p:nvSpPr>
          <p:cNvPr name="TextBox 23" id="23"/>
          <p:cNvSpPr txBox="true"/>
          <p:nvPr/>
        </p:nvSpPr>
        <p:spPr>
          <a:xfrm rot="0">
            <a:off x="7173904" y="6798325"/>
            <a:ext cx="3290839" cy="744913"/>
          </a:xfrm>
          <a:prstGeom prst="rect">
            <a:avLst/>
          </a:prstGeom>
        </p:spPr>
        <p:txBody>
          <a:bodyPr anchor="t" rtlCol="false" tIns="0" lIns="0" bIns="0" rIns="0">
            <a:spAutoFit/>
          </a:bodyPr>
          <a:lstStyle/>
          <a:p>
            <a:pPr algn="ctr" marL="0" indent="0" lvl="0">
              <a:lnSpc>
                <a:spcPts val="6894"/>
              </a:lnSpc>
            </a:pPr>
            <a:r>
              <a:rPr lang="en-US" b="true" sz="2757">
                <a:solidFill>
                  <a:srgbClr val="FFFFFF"/>
                </a:solidFill>
                <a:latin typeface="DM Sans Bold"/>
                <a:ea typeface="DM Sans Bold"/>
                <a:cs typeface="DM Sans Bold"/>
                <a:sym typeface="DM Sans Bold"/>
              </a:rPr>
              <a:t>Homicide / Suicide</a:t>
            </a:r>
          </a:p>
        </p:txBody>
      </p:sp>
      <p:sp>
        <p:nvSpPr>
          <p:cNvPr name="TextBox 24" id="24"/>
          <p:cNvSpPr txBox="true"/>
          <p:nvPr/>
        </p:nvSpPr>
        <p:spPr>
          <a:xfrm rot="60000">
            <a:off x="8108854" y="8567472"/>
            <a:ext cx="3576607" cy="662503"/>
          </a:xfrm>
          <a:prstGeom prst="rect">
            <a:avLst/>
          </a:prstGeom>
        </p:spPr>
        <p:txBody>
          <a:bodyPr anchor="t" rtlCol="false" tIns="0" lIns="0" bIns="0" rIns="0">
            <a:spAutoFit/>
          </a:bodyPr>
          <a:lstStyle/>
          <a:p>
            <a:pPr algn="ctr" marL="0" indent="0" lvl="0">
              <a:lnSpc>
                <a:spcPts val="2594"/>
              </a:lnSpc>
            </a:pPr>
            <a:r>
              <a:rPr lang="en-US" b="true" sz="2760">
                <a:solidFill>
                  <a:srgbClr val="FFFFFF"/>
                </a:solidFill>
                <a:latin typeface="DM Sans Bold"/>
                <a:ea typeface="DM Sans Bold"/>
                <a:cs typeface="DM Sans Bold"/>
                <a:sym typeface="DM Sans Bold"/>
              </a:rPr>
              <a:t>Boeing Classic &amp; Festival at Mt Si</a:t>
            </a:r>
          </a:p>
        </p:txBody>
      </p:sp>
      <p:sp>
        <p:nvSpPr>
          <p:cNvPr name="TextBox 25" id="25"/>
          <p:cNvSpPr txBox="true"/>
          <p:nvPr/>
        </p:nvSpPr>
        <p:spPr>
          <a:xfrm rot="0">
            <a:off x="7087829" y="2921164"/>
            <a:ext cx="3462989" cy="335346"/>
          </a:xfrm>
          <a:prstGeom prst="rect">
            <a:avLst/>
          </a:prstGeom>
        </p:spPr>
        <p:txBody>
          <a:bodyPr anchor="t" rtlCol="false" tIns="0" lIns="0" bIns="0" rIns="0">
            <a:spAutoFit/>
          </a:bodyPr>
          <a:lstStyle/>
          <a:p>
            <a:pPr algn="ctr" marL="0" indent="0" lvl="0">
              <a:lnSpc>
                <a:spcPts val="2760"/>
              </a:lnSpc>
              <a:spcBef>
                <a:spcPct val="0"/>
              </a:spcBef>
            </a:pPr>
            <a:r>
              <a:rPr lang="en-US" b="true" sz="2000">
                <a:solidFill>
                  <a:srgbClr val="051D40"/>
                </a:solidFill>
                <a:latin typeface="DM Sans Bold"/>
                <a:ea typeface="DM Sans Bold"/>
                <a:cs typeface="DM Sans Bold"/>
                <a:sym typeface="DM Sans Bold"/>
              </a:rPr>
              <a:t>April 25, 2014</a:t>
            </a:r>
          </a:p>
        </p:txBody>
      </p:sp>
      <p:sp>
        <p:nvSpPr>
          <p:cNvPr name="TextBox 26" id="26"/>
          <p:cNvSpPr txBox="true"/>
          <p:nvPr/>
        </p:nvSpPr>
        <p:spPr>
          <a:xfrm rot="0">
            <a:off x="1023670" y="4593279"/>
            <a:ext cx="5132459" cy="1613585"/>
          </a:xfrm>
          <a:prstGeom prst="rect">
            <a:avLst/>
          </a:prstGeom>
        </p:spPr>
        <p:txBody>
          <a:bodyPr anchor="t" rtlCol="false" tIns="0" lIns="0" bIns="0" rIns="0">
            <a:spAutoFit/>
          </a:bodyPr>
          <a:lstStyle/>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Proximity to Gas Station</a:t>
            </a:r>
          </a:p>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Door-to-Door Searches</a:t>
            </a:r>
          </a:p>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Evac vs. Shelter-in-Place</a:t>
            </a:r>
          </a:p>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Large Scale Locs: Apt Complex, Nursing Home</a:t>
            </a:r>
          </a:p>
        </p:txBody>
      </p:sp>
      <p:sp>
        <p:nvSpPr>
          <p:cNvPr name="TextBox 27" id="27"/>
          <p:cNvSpPr txBox="true"/>
          <p:nvPr/>
        </p:nvSpPr>
        <p:spPr>
          <a:xfrm rot="0">
            <a:off x="7596835" y="7286063"/>
            <a:ext cx="2300987" cy="555691"/>
          </a:xfrm>
          <a:prstGeom prst="rect">
            <a:avLst/>
          </a:prstGeom>
        </p:spPr>
        <p:txBody>
          <a:bodyPr anchor="t" rtlCol="false" tIns="0" lIns="0" bIns="0" rIns="0">
            <a:spAutoFit/>
          </a:bodyPr>
          <a:lstStyle/>
          <a:p>
            <a:pPr algn="ctr" marL="0" indent="0" lvl="0">
              <a:lnSpc>
                <a:spcPts val="5000"/>
              </a:lnSpc>
            </a:pPr>
            <a:r>
              <a:rPr lang="en-US" b="true" sz="2000">
                <a:solidFill>
                  <a:srgbClr val="FFFFFF"/>
                </a:solidFill>
                <a:latin typeface="DM Sans Bold"/>
                <a:ea typeface="DM Sans Bold"/>
                <a:cs typeface="DM Sans Bold"/>
                <a:sym typeface="DM Sans Bold"/>
              </a:rPr>
              <a:t>January 31, 2024</a:t>
            </a:r>
          </a:p>
        </p:txBody>
      </p:sp>
      <p:sp>
        <p:nvSpPr>
          <p:cNvPr name="TextBox 28" id="28"/>
          <p:cNvSpPr txBox="true"/>
          <p:nvPr/>
        </p:nvSpPr>
        <p:spPr>
          <a:xfrm rot="0">
            <a:off x="1023670" y="9557625"/>
            <a:ext cx="5085232" cy="318450"/>
          </a:xfrm>
          <a:prstGeom prst="rect">
            <a:avLst/>
          </a:prstGeom>
        </p:spPr>
        <p:txBody>
          <a:bodyPr anchor="t" rtlCol="false" tIns="0" lIns="0" bIns="0" rIns="0">
            <a:spAutoFit/>
          </a:bodyPr>
          <a:lstStyle/>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KCMEO, MCTF, WSP Crime Lab, ATF</a:t>
            </a:r>
          </a:p>
        </p:txBody>
      </p:sp>
      <p:sp>
        <p:nvSpPr>
          <p:cNvPr name="TextBox 29" id="29"/>
          <p:cNvSpPr txBox="true"/>
          <p:nvPr/>
        </p:nvSpPr>
        <p:spPr>
          <a:xfrm rot="0">
            <a:off x="8166328" y="4415522"/>
            <a:ext cx="3462989" cy="335346"/>
          </a:xfrm>
          <a:prstGeom prst="rect">
            <a:avLst/>
          </a:prstGeom>
        </p:spPr>
        <p:txBody>
          <a:bodyPr anchor="t" rtlCol="false" tIns="0" lIns="0" bIns="0" rIns="0">
            <a:spAutoFit/>
          </a:bodyPr>
          <a:lstStyle/>
          <a:p>
            <a:pPr algn="ctr" marL="0" indent="0" lvl="0">
              <a:lnSpc>
                <a:spcPts val="2760"/>
              </a:lnSpc>
              <a:spcBef>
                <a:spcPct val="0"/>
              </a:spcBef>
            </a:pPr>
            <a:r>
              <a:rPr lang="en-US" b="true" sz="2000">
                <a:solidFill>
                  <a:srgbClr val="051D40"/>
                </a:solidFill>
                <a:latin typeface="DM Sans Bold"/>
                <a:ea typeface="DM Sans Bold"/>
                <a:cs typeface="DM Sans Bold"/>
                <a:sym typeface="DM Sans Bold"/>
              </a:rPr>
              <a:t>January 26, 2024</a:t>
            </a:r>
          </a:p>
        </p:txBody>
      </p:sp>
      <p:sp>
        <p:nvSpPr>
          <p:cNvPr name="TextBox 30" id="30"/>
          <p:cNvSpPr txBox="true"/>
          <p:nvPr/>
        </p:nvSpPr>
        <p:spPr>
          <a:xfrm rot="0">
            <a:off x="9205845" y="9223035"/>
            <a:ext cx="1292779" cy="335346"/>
          </a:xfrm>
          <a:prstGeom prst="rect">
            <a:avLst/>
          </a:prstGeom>
        </p:spPr>
        <p:txBody>
          <a:bodyPr anchor="t" rtlCol="false" tIns="0" lIns="0" bIns="0" rIns="0">
            <a:spAutoFit/>
          </a:bodyPr>
          <a:lstStyle/>
          <a:p>
            <a:pPr algn="ctr" marL="0" indent="0" lvl="0">
              <a:lnSpc>
                <a:spcPts val="2760"/>
              </a:lnSpc>
              <a:spcBef>
                <a:spcPct val="0"/>
              </a:spcBef>
            </a:pPr>
            <a:r>
              <a:rPr lang="en-US" b="true" sz="2000">
                <a:solidFill>
                  <a:srgbClr val="FFFFFF"/>
                </a:solidFill>
                <a:latin typeface="DM Sans Bold"/>
                <a:ea typeface="DM Sans Bold"/>
                <a:cs typeface="DM Sans Bold"/>
                <a:sym typeface="DM Sans Bold"/>
              </a:rPr>
              <a:t>Annually</a:t>
            </a:r>
          </a:p>
        </p:txBody>
      </p:sp>
      <p:sp>
        <p:nvSpPr>
          <p:cNvPr name="TextBox 31" id="31"/>
          <p:cNvSpPr txBox="true"/>
          <p:nvPr/>
        </p:nvSpPr>
        <p:spPr>
          <a:xfrm rot="0">
            <a:off x="12453618" y="695830"/>
            <a:ext cx="4494534" cy="966018"/>
          </a:xfrm>
          <a:prstGeom prst="rect">
            <a:avLst/>
          </a:prstGeom>
        </p:spPr>
        <p:txBody>
          <a:bodyPr anchor="t" rtlCol="false" tIns="0" lIns="0" bIns="0" rIns="0">
            <a:spAutoFit/>
          </a:bodyPr>
          <a:lstStyle/>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Pursuit</a:t>
            </a:r>
          </a:p>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WSP, KCSO, Issaquah PD, Bellevue PD, Guardian One</a:t>
            </a:r>
          </a:p>
        </p:txBody>
      </p:sp>
      <p:sp>
        <p:nvSpPr>
          <p:cNvPr name="TextBox 32" id="32"/>
          <p:cNvSpPr txBox="true"/>
          <p:nvPr/>
        </p:nvSpPr>
        <p:spPr>
          <a:xfrm rot="0">
            <a:off x="12453618" y="5733706"/>
            <a:ext cx="5085232" cy="1289802"/>
          </a:xfrm>
          <a:prstGeom prst="rect">
            <a:avLst/>
          </a:prstGeom>
        </p:spPr>
        <p:txBody>
          <a:bodyPr anchor="t" rtlCol="false" tIns="0" lIns="0" bIns="0" rIns="0">
            <a:spAutoFit/>
          </a:bodyPr>
          <a:lstStyle/>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CSPA, WSP</a:t>
            </a:r>
          </a:p>
          <a:p>
            <a:pPr algn="l" marL="410209" indent="-205105" lvl="1">
              <a:lnSpc>
                <a:spcPts val="2621"/>
              </a:lnSpc>
              <a:buFont typeface="Arial"/>
              <a:buChar char="•"/>
            </a:pPr>
            <a:r>
              <a:rPr lang="en-US" b="true" sz="1899">
                <a:solidFill>
                  <a:srgbClr val="FFFFFF"/>
                </a:solidFill>
                <a:latin typeface="DM Sans Bold"/>
                <a:ea typeface="DM Sans Bold"/>
                <a:cs typeface="DM Sans Bold"/>
                <a:sym typeface="DM Sans Bold"/>
              </a:rPr>
              <a:t>Operations Plan: Risk and Intelligence Assessment, Traffic, Communications</a:t>
            </a:r>
          </a:p>
          <a:p>
            <a:pPr algn="l" marL="410209" indent="-205105" lvl="1">
              <a:lnSpc>
                <a:spcPts val="2621"/>
              </a:lnSpc>
              <a:buFont typeface="Arial"/>
              <a:buChar char="•"/>
            </a:pPr>
            <a:r>
              <a:rPr lang="en-US" b="true" sz="1899" strike="noStrike" u="none">
                <a:solidFill>
                  <a:srgbClr val="FFFFFF"/>
                </a:solidFill>
                <a:latin typeface="DM Sans Bold"/>
                <a:ea typeface="DM Sans Bold"/>
                <a:cs typeface="DM Sans Bold"/>
                <a:sym typeface="DM Sans Bold"/>
              </a:rPr>
              <a:t>Day-Of Security and Law Enforcement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65619"/>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865315" y="9065619"/>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5811900"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5811900"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5957790"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5</a:t>
            </a:r>
          </a:p>
        </p:txBody>
      </p:sp>
      <p:sp>
        <p:nvSpPr>
          <p:cNvPr name="TextBox 21" id="21"/>
          <p:cNvSpPr txBox="true"/>
          <p:nvPr/>
        </p:nvSpPr>
        <p:spPr>
          <a:xfrm rot="0">
            <a:off x="3488162" y="4160926"/>
            <a:ext cx="7257723" cy="2879780"/>
          </a:xfrm>
          <a:prstGeom prst="rect">
            <a:avLst/>
          </a:prstGeom>
        </p:spPr>
        <p:txBody>
          <a:bodyPr anchor="t" rtlCol="false" tIns="0" lIns="0" bIns="0" rIns="0">
            <a:spAutoFit/>
          </a:bodyPr>
          <a:lstStyle/>
          <a:p>
            <a:pPr algn="ctr" marL="0" indent="0" lvl="0">
              <a:lnSpc>
                <a:spcPts val="7463"/>
              </a:lnSpc>
              <a:spcBef>
                <a:spcPct val="0"/>
              </a:spcBef>
            </a:pPr>
            <a:r>
              <a:rPr lang="en-US" b="true" sz="6219">
                <a:solidFill>
                  <a:srgbClr val="A6A6A6"/>
                </a:solidFill>
                <a:latin typeface="Now Bold"/>
                <a:ea typeface="Now Bold"/>
                <a:cs typeface="Now Bold"/>
                <a:sym typeface="Now Bold"/>
              </a:rPr>
              <a:t>COMMUNITY, COUNCIL &amp; STAFF ENGAGEMENT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0">
            <a:off x="12008430" y="0"/>
            <a:ext cx="6279570" cy="10287000"/>
          </a:xfrm>
          <a:custGeom>
            <a:avLst/>
            <a:gdLst/>
            <a:ahLst/>
            <a:cxnLst/>
            <a:rect r="r" b="b" t="t" l="l"/>
            <a:pathLst>
              <a:path h="10287000" w="6279570">
                <a:moveTo>
                  <a:pt x="0" y="0"/>
                </a:moveTo>
                <a:lnTo>
                  <a:pt x="6279570" y="0"/>
                </a:lnTo>
                <a:lnTo>
                  <a:pt x="6279570" y="10287000"/>
                </a:lnTo>
                <a:lnTo>
                  <a:pt x="0" y="10287000"/>
                </a:lnTo>
                <a:lnTo>
                  <a:pt x="0" y="0"/>
                </a:lnTo>
                <a:close/>
              </a:path>
            </a:pathLst>
          </a:custGeom>
          <a:blipFill>
            <a:blip r:embed="rId2"/>
            <a:stretch>
              <a:fillRect l="-50168" t="0" r="-68519" b="0"/>
            </a:stretch>
          </a:blipFill>
        </p:spPr>
      </p:sp>
      <p:sp>
        <p:nvSpPr>
          <p:cNvPr name="Freeform 3" id="3"/>
          <p:cNvSpPr/>
          <p:nvPr/>
        </p:nvSpPr>
        <p:spPr>
          <a:xfrm flipH="false" flipV="false" rot="0">
            <a:off x="-5993373" y="-5458262"/>
            <a:ext cx="10196686" cy="10196686"/>
          </a:xfrm>
          <a:custGeom>
            <a:avLst/>
            <a:gdLst/>
            <a:ahLst/>
            <a:cxnLst/>
            <a:rect r="r" b="b" t="t" l="l"/>
            <a:pathLst>
              <a:path h="10196686" w="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333369" y="-5370446"/>
            <a:ext cx="8414387" cy="8414387"/>
          </a:xfrm>
          <a:custGeom>
            <a:avLst/>
            <a:gdLst/>
            <a:ahLst/>
            <a:cxnLst/>
            <a:rect r="r" b="b" t="t" l="l"/>
            <a:pathLst>
              <a:path h="8414387" w="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752601" y="1271774"/>
            <a:ext cx="10659020" cy="8870146"/>
          </a:xfrm>
          <a:prstGeom prst="rect">
            <a:avLst/>
          </a:prstGeom>
        </p:spPr>
        <p:txBody>
          <a:bodyPr anchor="t" rtlCol="false" tIns="0" lIns="0" bIns="0" rIns="0">
            <a:spAutoFit/>
          </a:bodyPr>
          <a:lstStyle/>
          <a:p>
            <a:pPr algn="l">
              <a:lnSpc>
                <a:spcPts val="3578"/>
              </a:lnSpc>
              <a:spcBef>
                <a:spcPct val="0"/>
              </a:spcBef>
            </a:pPr>
            <a:r>
              <a:rPr lang="en-US" sz="2592">
                <a:solidFill>
                  <a:srgbClr val="FFFFFF"/>
                </a:solidFill>
                <a:latin typeface="DM Sans"/>
                <a:ea typeface="DM Sans"/>
                <a:cs typeface="DM Sans"/>
                <a:sym typeface="DM Sans"/>
              </a:rPr>
              <a:t>The Sn</a:t>
            </a:r>
            <a:r>
              <a:rPr lang="en-US" sz="2592">
                <a:solidFill>
                  <a:srgbClr val="FFFFFF"/>
                </a:solidFill>
                <a:latin typeface="DM Sans"/>
                <a:ea typeface="DM Sans"/>
                <a:cs typeface="DM Sans"/>
                <a:sym typeface="DM Sans"/>
              </a:rPr>
              <a:t>oqualmie/North Bend Police Department recognizes the importance of community engagement and upholds the principles of community policing. We regularly participate in several events, including: </a:t>
            </a: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p>
          <a:p>
            <a:pPr algn="l">
              <a:lnSpc>
                <a:spcPts val="3578"/>
              </a:lnSpc>
              <a:spcBef>
                <a:spcPct val="0"/>
              </a:spcBef>
            </a:pPr>
            <a:r>
              <a:rPr lang="en-US" sz="2592">
                <a:solidFill>
                  <a:srgbClr val="FFFFFF"/>
                </a:solidFill>
                <a:latin typeface="DM Sans"/>
                <a:ea typeface="DM Sans"/>
                <a:cs typeface="DM Sans"/>
                <a:sym typeface="DM Sans"/>
              </a:rPr>
              <a:t>We are committed to fostering a cohesive and supportive environment by prioritizing a visible presence, cultivating strong relationships with residents, and encouraging collaborative partnerships with local businesses and organizations. </a:t>
            </a:r>
          </a:p>
          <a:p>
            <a:pPr algn="l">
              <a:lnSpc>
                <a:spcPts val="3578"/>
              </a:lnSpc>
              <a:spcBef>
                <a:spcPct val="0"/>
              </a:spcBef>
            </a:pPr>
            <a:r>
              <a:rPr lang="en-US" sz="2592">
                <a:solidFill>
                  <a:srgbClr val="FFFFFF"/>
                </a:solidFill>
                <a:latin typeface="DM Sans"/>
                <a:ea typeface="DM Sans"/>
                <a:cs typeface="DM Sans"/>
                <a:sym typeface="DM Sans"/>
              </a:rPr>
              <a:t> </a:t>
            </a:r>
          </a:p>
          <a:p>
            <a:pPr algn="l">
              <a:lnSpc>
                <a:spcPts val="3578"/>
              </a:lnSpc>
              <a:spcBef>
                <a:spcPct val="0"/>
              </a:spcBef>
            </a:pPr>
          </a:p>
        </p:txBody>
      </p:sp>
      <p:sp>
        <p:nvSpPr>
          <p:cNvPr name="Freeform 6" id="6"/>
          <p:cNvSpPr/>
          <p:nvPr/>
        </p:nvSpPr>
        <p:spPr>
          <a:xfrm flipH="false" flipV="false" rot="0">
            <a:off x="1205097" y="3654148"/>
            <a:ext cx="4182211" cy="3490245"/>
          </a:xfrm>
          <a:custGeom>
            <a:avLst/>
            <a:gdLst/>
            <a:ahLst/>
            <a:cxnLst/>
            <a:rect r="r" b="b" t="t" l="l"/>
            <a:pathLst>
              <a:path h="3490245" w="4182211">
                <a:moveTo>
                  <a:pt x="0" y="0"/>
                </a:moveTo>
                <a:lnTo>
                  <a:pt x="4182211" y="0"/>
                </a:lnTo>
                <a:lnTo>
                  <a:pt x="4182211" y="3490245"/>
                </a:lnTo>
                <a:lnTo>
                  <a:pt x="0" y="34902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5854977" y="3654148"/>
            <a:ext cx="4182211" cy="3490245"/>
          </a:xfrm>
          <a:custGeom>
            <a:avLst/>
            <a:gdLst/>
            <a:ahLst/>
            <a:cxnLst/>
            <a:rect r="r" b="b" t="t" l="l"/>
            <a:pathLst>
              <a:path h="3490245" w="4182211">
                <a:moveTo>
                  <a:pt x="0" y="0"/>
                </a:moveTo>
                <a:lnTo>
                  <a:pt x="4182211" y="0"/>
                </a:lnTo>
                <a:lnTo>
                  <a:pt x="4182211" y="3490245"/>
                </a:lnTo>
                <a:lnTo>
                  <a:pt x="0" y="34902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 id="8"/>
          <p:cNvSpPr txBox="true"/>
          <p:nvPr/>
        </p:nvSpPr>
        <p:spPr>
          <a:xfrm rot="0">
            <a:off x="752601" y="400391"/>
            <a:ext cx="9879016" cy="741967"/>
          </a:xfrm>
          <a:prstGeom prst="rect">
            <a:avLst/>
          </a:prstGeom>
        </p:spPr>
        <p:txBody>
          <a:bodyPr anchor="t" rtlCol="false" tIns="0" lIns="0" bIns="0" rIns="0">
            <a:spAutoFit/>
          </a:bodyPr>
          <a:lstStyle/>
          <a:p>
            <a:pPr algn="l" marL="0" indent="0" lvl="0">
              <a:lnSpc>
                <a:spcPts val="5719"/>
              </a:lnSpc>
              <a:spcBef>
                <a:spcPct val="0"/>
              </a:spcBef>
            </a:pPr>
            <a:r>
              <a:rPr lang="en-US" b="true" sz="4766">
                <a:solidFill>
                  <a:srgbClr val="FFFFFF"/>
                </a:solidFill>
                <a:latin typeface="Now Bold"/>
                <a:ea typeface="Now Bold"/>
                <a:cs typeface="Now Bold"/>
                <a:sym typeface="Now Bold"/>
              </a:rPr>
              <a:t>COMMUNITY EVENTS</a:t>
            </a:r>
          </a:p>
        </p:txBody>
      </p:sp>
      <p:sp>
        <p:nvSpPr>
          <p:cNvPr name="TextBox 9" id="9"/>
          <p:cNvSpPr txBox="true"/>
          <p:nvPr/>
        </p:nvSpPr>
        <p:spPr>
          <a:xfrm rot="0">
            <a:off x="1205097" y="3797010"/>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North Bend Block Party</a:t>
            </a:r>
          </a:p>
        </p:txBody>
      </p:sp>
      <p:sp>
        <p:nvSpPr>
          <p:cNvPr name="TextBox 10" id="10"/>
          <p:cNvSpPr txBox="true"/>
          <p:nvPr/>
        </p:nvSpPr>
        <p:spPr>
          <a:xfrm rot="0">
            <a:off x="1205097" y="4684552"/>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Festival at Mount Si</a:t>
            </a:r>
          </a:p>
        </p:txBody>
      </p:sp>
      <p:sp>
        <p:nvSpPr>
          <p:cNvPr name="TextBox 11" id="11"/>
          <p:cNvSpPr txBox="true"/>
          <p:nvPr/>
        </p:nvSpPr>
        <p:spPr>
          <a:xfrm rot="0">
            <a:off x="1205097" y="5572094"/>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National Night Out</a:t>
            </a:r>
          </a:p>
        </p:txBody>
      </p:sp>
      <p:sp>
        <p:nvSpPr>
          <p:cNvPr name="TextBox 12" id="12"/>
          <p:cNvSpPr txBox="true"/>
          <p:nvPr/>
        </p:nvSpPr>
        <p:spPr>
          <a:xfrm rot="0">
            <a:off x="5854977" y="3797010"/>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Citizens Academy</a:t>
            </a:r>
          </a:p>
        </p:txBody>
      </p:sp>
      <p:sp>
        <p:nvSpPr>
          <p:cNvPr name="TextBox 13" id="13"/>
          <p:cNvSpPr txBox="true"/>
          <p:nvPr/>
        </p:nvSpPr>
        <p:spPr>
          <a:xfrm rot="0">
            <a:off x="1205097" y="6419819"/>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Red, White, and Boom</a:t>
            </a:r>
          </a:p>
        </p:txBody>
      </p:sp>
      <p:sp>
        <p:nvSpPr>
          <p:cNvPr name="TextBox 14" id="14"/>
          <p:cNvSpPr txBox="true"/>
          <p:nvPr/>
        </p:nvSpPr>
        <p:spPr>
          <a:xfrm rot="0">
            <a:off x="5854977" y="5572094"/>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Fishing Derby</a:t>
            </a:r>
          </a:p>
        </p:txBody>
      </p:sp>
      <p:sp>
        <p:nvSpPr>
          <p:cNvPr name="TextBox 15" id="15"/>
          <p:cNvSpPr txBox="true"/>
          <p:nvPr/>
        </p:nvSpPr>
        <p:spPr>
          <a:xfrm rot="0">
            <a:off x="5854977" y="6419819"/>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Safe Rider Program</a:t>
            </a:r>
          </a:p>
        </p:txBody>
      </p:sp>
      <p:sp>
        <p:nvSpPr>
          <p:cNvPr name="TextBox 16" id="16"/>
          <p:cNvSpPr txBox="true"/>
          <p:nvPr/>
        </p:nvSpPr>
        <p:spPr>
          <a:xfrm rot="0">
            <a:off x="5854977" y="4684552"/>
            <a:ext cx="4182211" cy="419100"/>
          </a:xfrm>
          <a:prstGeom prst="rect">
            <a:avLst/>
          </a:prstGeom>
        </p:spPr>
        <p:txBody>
          <a:bodyPr anchor="t" rtlCol="false" tIns="0" lIns="0" bIns="0" rIns="0">
            <a:spAutoFit/>
          </a:bodyPr>
          <a:lstStyle/>
          <a:p>
            <a:pPr algn="ctr">
              <a:lnSpc>
                <a:spcPts val="3449"/>
              </a:lnSpc>
              <a:spcBef>
                <a:spcPct val="0"/>
              </a:spcBef>
            </a:pPr>
            <a:r>
              <a:rPr lang="en-US" sz="2499">
                <a:solidFill>
                  <a:srgbClr val="FFFFFF"/>
                </a:solidFill>
                <a:latin typeface="DM Sans"/>
                <a:ea typeface="DM Sans"/>
                <a:cs typeface="DM Sans"/>
                <a:sym typeface="DM Sans"/>
              </a:rPr>
              <a:t>Chat with the Chief</a:t>
            </a:r>
          </a:p>
        </p:txBody>
      </p:sp>
      <p:sp>
        <p:nvSpPr>
          <p:cNvPr name="Freeform 17" id="17"/>
          <p:cNvSpPr/>
          <p:nvPr/>
        </p:nvSpPr>
        <p:spPr>
          <a:xfrm flipH="false" flipV="false" rot="0">
            <a:off x="-4766754" y="6758050"/>
            <a:ext cx="8414387" cy="8414387"/>
          </a:xfrm>
          <a:custGeom>
            <a:avLst/>
            <a:gdLst/>
            <a:ahLst/>
            <a:cxnLst/>
            <a:rect r="r" b="b" t="t" l="l"/>
            <a:pathLst>
              <a:path h="8414387" w="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0">
            <a:off x="-227600" y="0"/>
            <a:ext cx="6279570" cy="10287000"/>
          </a:xfrm>
          <a:custGeom>
            <a:avLst/>
            <a:gdLst/>
            <a:ahLst/>
            <a:cxnLst/>
            <a:rect r="r" b="b" t="t" l="l"/>
            <a:pathLst>
              <a:path h="10287000" w="6279570">
                <a:moveTo>
                  <a:pt x="0" y="0"/>
                </a:moveTo>
                <a:lnTo>
                  <a:pt x="6279571" y="0"/>
                </a:lnTo>
                <a:lnTo>
                  <a:pt x="6279571" y="10287000"/>
                </a:lnTo>
                <a:lnTo>
                  <a:pt x="0" y="10287000"/>
                </a:lnTo>
                <a:lnTo>
                  <a:pt x="0" y="0"/>
                </a:lnTo>
                <a:close/>
              </a:path>
            </a:pathLst>
          </a:custGeom>
          <a:blipFill>
            <a:blip r:embed="rId2"/>
            <a:stretch>
              <a:fillRect l="-80258" t="0" r="-38429" b="0"/>
            </a:stretch>
          </a:blipFill>
        </p:spPr>
      </p:sp>
      <p:sp>
        <p:nvSpPr>
          <p:cNvPr name="Freeform 3" id="3"/>
          <p:cNvSpPr/>
          <p:nvPr/>
        </p:nvSpPr>
        <p:spPr>
          <a:xfrm flipH="false" flipV="false" rot="0">
            <a:off x="-5993373" y="-5458262"/>
            <a:ext cx="10196686" cy="10196686"/>
          </a:xfrm>
          <a:custGeom>
            <a:avLst/>
            <a:gdLst/>
            <a:ahLst/>
            <a:cxnLst/>
            <a:rect r="r" b="b" t="t" l="l"/>
            <a:pathLst>
              <a:path h="10196686" w="10196686">
                <a:moveTo>
                  <a:pt x="0" y="0"/>
                </a:moveTo>
                <a:lnTo>
                  <a:pt x="10196686" y="0"/>
                </a:lnTo>
                <a:lnTo>
                  <a:pt x="10196686" y="10196685"/>
                </a:lnTo>
                <a:lnTo>
                  <a:pt x="0" y="10196685"/>
                </a:lnTo>
                <a:lnTo>
                  <a:pt x="0" y="0"/>
                </a:lnTo>
                <a:close/>
              </a:path>
            </a:pathLst>
          </a:custGeom>
          <a:blipFill>
            <a:blip r:embed="rId3">
              <a:alphaModFix amt="29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697329" y="6667836"/>
            <a:ext cx="8414387" cy="8414387"/>
          </a:xfrm>
          <a:custGeom>
            <a:avLst/>
            <a:gdLst/>
            <a:ahLst/>
            <a:cxnLst/>
            <a:rect r="r" b="b" t="t" l="l"/>
            <a:pathLst>
              <a:path h="8414387" w="8414387">
                <a:moveTo>
                  <a:pt x="0" y="0"/>
                </a:moveTo>
                <a:lnTo>
                  <a:pt x="8414387" y="0"/>
                </a:lnTo>
                <a:lnTo>
                  <a:pt x="8414387" y="8414387"/>
                </a:lnTo>
                <a:lnTo>
                  <a:pt x="0" y="8414387"/>
                </a:lnTo>
                <a:lnTo>
                  <a:pt x="0" y="0"/>
                </a:lnTo>
                <a:close/>
              </a:path>
            </a:pathLst>
          </a:custGeom>
          <a:blipFill>
            <a:blip r:embed="rId5">
              <a:alphaModFix amt="29000"/>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5520658" y="2898690"/>
            <a:ext cx="1142373" cy="1142373"/>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name="TextBox 7" id="7"/>
            <p:cNvSpPr txBox="true"/>
            <p:nvPr/>
          </p:nvSpPr>
          <p:spPr>
            <a:xfrm>
              <a:off x="76200" y="38100"/>
              <a:ext cx="660400" cy="698500"/>
            </a:xfrm>
            <a:prstGeom prst="rect">
              <a:avLst/>
            </a:prstGeom>
          </p:spPr>
          <p:txBody>
            <a:bodyPr anchor="ctr" rtlCol="false" tIns="50800" lIns="50800" bIns="50800" rIns="50800"/>
            <a:lstStyle/>
            <a:p>
              <a:pPr algn="ctr">
                <a:lnSpc>
                  <a:spcPts val="2605"/>
                </a:lnSpc>
              </a:pPr>
            </a:p>
          </p:txBody>
        </p:sp>
      </p:grpSp>
      <p:grpSp>
        <p:nvGrpSpPr>
          <p:cNvPr name="Group 8" id="8"/>
          <p:cNvGrpSpPr/>
          <p:nvPr/>
        </p:nvGrpSpPr>
        <p:grpSpPr>
          <a:xfrm rot="0">
            <a:off x="5520658" y="5474091"/>
            <a:ext cx="1142373" cy="1142373"/>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1D40"/>
            </a:solidFill>
          </p:spPr>
        </p:sp>
        <p:sp>
          <p:nvSpPr>
            <p:cNvPr name="TextBox 10" id="10"/>
            <p:cNvSpPr txBox="true"/>
            <p:nvPr/>
          </p:nvSpPr>
          <p:spPr>
            <a:xfrm>
              <a:off x="76200" y="38100"/>
              <a:ext cx="660400" cy="698500"/>
            </a:xfrm>
            <a:prstGeom prst="rect">
              <a:avLst/>
            </a:prstGeom>
          </p:spPr>
          <p:txBody>
            <a:bodyPr anchor="ctr" rtlCol="false" tIns="50800" lIns="50800" bIns="50800" rIns="50800"/>
            <a:lstStyle/>
            <a:p>
              <a:pPr algn="ctr">
                <a:lnSpc>
                  <a:spcPts val="2605"/>
                </a:lnSpc>
              </a:pPr>
            </a:p>
          </p:txBody>
        </p:sp>
      </p:grpSp>
      <p:sp>
        <p:nvSpPr>
          <p:cNvPr name="Freeform 11" id="11"/>
          <p:cNvSpPr/>
          <p:nvPr/>
        </p:nvSpPr>
        <p:spPr>
          <a:xfrm flipH="false" flipV="false" rot="0">
            <a:off x="5699262" y="3150000"/>
            <a:ext cx="785164" cy="553204"/>
          </a:xfrm>
          <a:custGeom>
            <a:avLst/>
            <a:gdLst/>
            <a:ahLst/>
            <a:cxnLst/>
            <a:rect r="r" b="b" t="t" l="l"/>
            <a:pathLst>
              <a:path h="553204" w="785164">
                <a:moveTo>
                  <a:pt x="0" y="0"/>
                </a:moveTo>
                <a:lnTo>
                  <a:pt x="785164" y="0"/>
                </a:lnTo>
                <a:lnTo>
                  <a:pt x="785164" y="553204"/>
                </a:lnTo>
                <a:lnTo>
                  <a:pt x="0" y="5532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5654097" y="5682528"/>
            <a:ext cx="830329" cy="725500"/>
          </a:xfrm>
          <a:custGeom>
            <a:avLst/>
            <a:gdLst/>
            <a:ahLst/>
            <a:cxnLst/>
            <a:rect r="r" b="b" t="t" l="l"/>
            <a:pathLst>
              <a:path h="725500" w="830329">
                <a:moveTo>
                  <a:pt x="0" y="0"/>
                </a:moveTo>
                <a:lnTo>
                  <a:pt x="830329" y="0"/>
                </a:lnTo>
                <a:lnTo>
                  <a:pt x="830329" y="725500"/>
                </a:lnTo>
                <a:lnTo>
                  <a:pt x="0" y="7255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3" id="13"/>
          <p:cNvSpPr txBox="true"/>
          <p:nvPr/>
        </p:nvSpPr>
        <p:spPr>
          <a:xfrm rot="0">
            <a:off x="6830047" y="1019175"/>
            <a:ext cx="9879016" cy="742735"/>
          </a:xfrm>
          <a:prstGeom prst="rect">
            <a:avLst/>
          </a:prstGeom>
        </p:spPr>
        <p:txBody>
          <a:bodyPr anchor="t" rtlCol="false" tIns="0" lIns="0" bIns="0" rIns="0">
            <a:spAutoFit/>
          </a:bodyPr>
          <a:lstStyle/>
          <a:p>
            <a:pPr algn="l" marL="0" indent="0" lvl="0">
              <a:lnSpc>
                <a:spcPts val="5719"/>
              </a:lnSpc>
              <a:spcBef>
                <a:spcPct val="0"/>
              </a:spcBef>
            </a:pPr>
            <a:r>
              <a:rPr lang="en-US" b="true" sz="4766">
                <a:solidFill>
                  <a:srgbClr val="FFFFFF"/>
                </a:solidFill>
                <a:latin typeface="Now Bold"/>
                <a:ea typeface="Now Bold"/>
                <a:cs typeface="Now Bold"/>
                <a:sym typeface="Now Bold"/>
              </a:rPr>
              <a:t>JOINT ADVISORY COMMITTEE</a:t>
            </a:r>
          </a:p>
        </p:txBody>
      </p:sp>
      <p:sp>
        <p:nvSpPr>
          <p:cNvPr name="TextBox 14" id="14"/>
          <p:cNvSpPr txBox="true"/>
          <p:nvPr/>
        </p:nvSpPr>
        <p:spPr>
          <a:xfrm rot="0">
            <a:off x="6847387" y="3221398"/>
            <a:ext cx="10411913" cy="1651306"/>
          </a:xfrm>
          <a:prstGeom prst="rect">
            <a:avLst/>
          </a:prstGeom>
        </p:spPr>
        <p:txBody>
          <a:bodyPr anchor="t" rtlCol="false" tIns="0" lIns="0" bIns="0" rIns="0">
            <a:spAutoFit/>
          </a:bodyPr>
          <a:lstStyle/>
          <a:p>
            <a:pPr algn="l" marL="416921" indent="-208461" lvl="1">
              <a:lnSpc>
                <a:spcPts val="2664"/>
              </a:lnSpc>
              <a:buFont typeface="Arial"/>
              <a:buChar char="•"/>
            </a:pPr>
            <a:r>
              <a:rPr lang="en-US" sz="1931">
                <a:solidFill>
                  <a:srgbClr val="FFFFFF"/>
                </a:solidFill>
                <a:latin typeface="DM Sans"/>
                <a:ea typeface="DM Sans"/>
                <a:cs typeface="DM Sans"/>
                <a:sym typeface="DM Sans"/>
              </a:rPr>
              <a:t>Quarterly Meeting with Council Members</a:t>
            </a:r>
          </a:p>
          <a:p>
            <a:pPr algn="l" marL="416921" indent="-208461" lvl="1">
              <a:lnSpc>
                <a:spcPts val="2664"/>
              </a:lnSpc>
              <a:buFont typeface="Arial"/>
              <a:buChar char="•"/>
            </a:pPr>
            <a:r>
              <a:rPr lang="en-US" sz="1931">
                <a:solidFill>
                  <a:srgbClr val="FFFFFF"/>
                </a:solidFill>
                <a:latin typeface="DM Sans"/>
                <a:ea typeface="DM Sans"/>
                <a:cs typeface="DM Sans"/>
                <a:sym typeface="DM Sans"/>
              </a:rPr>
              <a:t>Discussion of Operations, Staffing, Incidents, Statistical Information, and Budgets</a:t>
            </a:r>
          </a:p>
          <a:p>
            <a:pPr algn="l" marL="416921" indent="-208461" lvl="1">
              <a:lnSpc>
                <a:spcPts val="2664"/>
              </a:lnSpc>
              <a:buFont typeface="Arial"/>
              <a:buChar char="•"/>
            </a:pPr>
            <a:r>
              <a:rPr lang="en-US" sz="1931">
                <a:solidFill>
                  <a:srgbClr val="FFFFFF"/>
                </a:solidFill>
                <a:latin typeface="DM Sans"/>
                <a:ea typeface="DM Sans"/>
                <a:cs typeface="DM Sans"/>
                <a:sym typeface="DM Sans"/>
              </a:rPr>
              <a:t>Advice on Direction</a:t>
            </a:r>
          </a:p>
          <a:p>
            <a:pPr algn="l" marL="416921" indent="-208461" lvl="1">
              <a:lnSpc>
                <a:spcPts val="2664"/>
              </a:lnSpc>
              <a:buFont typeface="Arial"/>
              <a:buChar char="•"/>
            </a:pPr>
            <a:r>
              <a:rPr lang="en-US" sz="1931">
                <a:solidFill>
                  <a:srgbClr val="FFFFFF"/>
                </a:solidFill>
                <a:latin typeface="DM Sans"/>
                <a:ea typeface="DM Sans"/>
                <a:cs typeface="DM Sans"/>
                <a:sym typeface="DM Sans"/>
              </a:rPr>
              <a:t>Open to the Public</a:t>
            </a:r>
          </a:p>
          <a:p>
            <a:pPr algn="l" marL="416921" indent="-208461" lvl="1">
              <a:lnSpc>
                <a:spcPts val="2664"/>
              </a:lnSpc>
              <a:buFont typeface="Arial"/>
              <a:buChar char="•"/>
            </a:pPr>
            <a:r>
              <a:rPr lang="en-US" sz="1931" strike="noStrike" u="none">
                <a:solidFill>
                  <a:srgbClr val="FFFFFF"/>
                </a:solidFill>
                <a:latin typeface="DM Sans"/>
                <a:ea typeface="DM Sans"/>
                <a:cs typeface="DM Sans"/>
                <a:sym typeface="DM Sans"/>
              </a:rPr>
              <a:t>Annual Reports</a:t>
            </a:r>
          </a:p>
        </p:txBody>
      </p:sp>
      <p:sp>
        <p:nvSpPr>
          <p:cNvPr name="TextBox 15" id="15"/>
          <p:cNvSpPr txBox="true"/>
          <p:nvPr/>
        </p:nvSpPr>
        <p:spPr>
          <a:xfrm rot="0">
            <a:off x="6830047" y="5167979"/>
            <a:ext cx="11098544" cy="555018"/>
          </a:xfrm>
          <a:prstGeom prst="rect">
            <a:avLst/>
          </a:prstGeom>
        </p:spPr>
        <p:txBody>
          <a:bodyPr anchor="t" rtlCol="false" tIns="0" lIns="0" bIns="0" rIns="0">
            <a:spAutoFit/>
          </a:bodyPr>
          <a:lstStyle/>
          <a:p>
            <a:pPr algn="l" marL="0" indent="0" lvl="0">
              <a:lnSpc>
                <a:spcPts val="4519"/>
              </a:lnSpc>
              <a:spcBef>
                <a:spcPct val="0"/>
              </a:spcBef>
            </a:pPr>
            <a:r>
              <a:rPr lang="en-US" b="true" sz="3274">
                <a:solidFill>
                  <a:srgbClr val="4BD1FB"/>
                </a:solidFill>
                <a:latin typeface="DM Sans Bold"/>
                <a:ea typeface="DM Sans Bold"/>
                <a:cs typeface="DM Sans Bold"/>
                <a:sym typeface="DM Sans Bold"/>
              </a:rPr>
              <a:t>Snoqualmie Police Technical Working Group (SNOTEC)</a:t>
            </a:r>
          </a:p>
        </p:txBody>
      </p:sp>
      <p:sp>
        <p:nvSpPr>
          <p:cNvPr name="TextBox 16" id="16"/>
          <p:cNvSpPr txBox="true"/>
          <p:nvPr/>
        </p:nvSpPr>
        <p:spPr>
          <a:xfrm rot="0">
            <a:off x="6820522" y="1794282"/>
            <a:ext cx="9099525" cy="469668"/>
          </a:xfrm>
          <a:prstGeom prst="rect">
            <a:avLst/>
          </a:prstGeom>
        </p:spPr>
        <p:txBody>
          <a:bodyPr anchor="t" rtlCol="false" tIns="0" lIns="0" bIns="0" rIns="0">
            <a:spAutoFit/>
          </a:bodyPr>
          <a:lstStyle/>
          <a:p>
            <a:pPr algn="l">
              <a:lnSpc>
                <a:spcPts val="3851"/>
              </a:lnSpc>
            </a:pPr>
            <a:r>
              <a:rPr lang="en-US" sz="2790" spc="273">
                <a:solidFill>
                  <a:srgbClr val="F5FFF5"/>
                </a:solidFill>
                <a:latin typeface="DM Sans"/>
                <a:ea typeface="DM Sans"/>
                <a:cs typeface="DM Sans"/>
                <a:sym typeface="DM Sans"/>
              </a:rPr>
              <a:t>A SHARED PUBLIC SAFETY VISION</a:t>
            </a:r>
          </a:p>
        </p:txBody>
      </p:sp>
      <p:sp>
        <p:nvSpPr>
          <p:cNvPr name="TextBox 17" id="17"/>
          <p:cNvSpPr txBox="true"/>
          <p:nvPr/>
        </p:nvSpPr>
        <p:spPr>
          <a:xfrm rot="0">
            <a:off x="6847387" y="2557549"/>
            <a:ext cx="10411913" cy="1127752"/>
          </a:xfrm>
          <a:prstGeom prst="rect">
            <a:avLst/>
          </a:prstGeom>
        </p:spPr>
        <p:txBody>
          <a:bodyPr anchor="t" rtlCol="false" tIns="0" lIns="0" bIns="0" rIns="0">
            <a:spAutoFit/>
          </a:bodyPr>
          <a:lstStyle/>
          <a:p>
            <a:pPr algn="l">
              <a:lnSpc>
                <a:spcPts val="4519"/>
              </a:lnSpc>
            </a:pPr>
            <a:r>
              <a:rPr lang="en-US" sz="3274" b="true">
                <a:solidFill>
                  <a:srgbClr val="4BD1FB"/>
                </a:solidFill>
                <a:latin typeface="DM Sans Bold"/>
                <a:ea typeface="DM Sans Bold"/>
                <a:cs typeface="DM Sans Bold"/>
                <a:sym typeface="DM Sans Bold"/>
              </a:rPr>
              <a:t>Snoqualmie Police Advisory Committee (SNOPAC)</a:t>
            </a:r>
          </a:p>
          <a:p>
            <a:pPr algn="l" marL="0" indent="0" lvl="0">
              <a:lnSpc>
                <a:spcPts val="4519"/>
              </a:lnSpc>
              <a:spcBef>
                <a:spcPct val="0"/>
              </a:spcBef>
            </a:pPr>
          </a:p>
        </p:txBody>
      </p:sp>
      <p:sp>
        <p:nvSpPr>
          <p:cNvPr name="TextBox 18" id="18"/>
          <p:cNvSpPr txBox="true"/>
          <p:nvPr/>
        </p:nvSpPr>
        <p:spPr>
          <a:xfrm rot="0">
            <a:off x="6847387" y="5961122"/>
            <a:ext cx="10411913" cy="3318181"/>
          </a:xfrm>
          <a:prstGeom prst="rect">
            <a:avLst/>
          </a:prstGeom>
        </p:spPr>
        <p:txBody>
          <a:bodyPr anchor="t" rtlCol="false" tIns="0" lIns="0" bIns="0" rIns="0">
            <a:spAutoFit/>
          </a:bodyPr>
          <a:lstStyle/>
          <a:p>
            <a:pPr algn="l" marL="416921" indent="-208461" lvl="1">
              <a:lnSpc>
                <a:spcPts val="2664"/>
              </a:lnSpc>
              <a:buFont typeface="Arial"/>
              <a:buChar char="•"/>
            </a:pPr>
            <a:r>
              <a:rPr lang="en-US" sz="1931">
                <a:solidFill>
                  <a:srgbClr val="FFFFFF"/>
                </a:solidFill>
                <a:latin typeface="DM Sans"/>
                <a:ea typeface="DM Sans"/>
                <a:cs typeface="DM Sans"/>
                <a:sym typeface="DM Sans"/>
              </a:rPr>
              <a:t>Staff Representatives </a:t>
            </a:r>
          </a:p>
          <a:p>
            <a:pPr algn="l" marL="416921" indent="-208461" lvl="1">
              <a:lnSpc>
                <a:spcPts val="2664"/>
              </a:lnSpc>
              <a:buFont typeface="Arial"/>
              <a:buChar char="•"/>
            </a:pPr>
            <a:r>
              <a:rPr lang="en-US" sz="1931">
                <a:solidFill>
                  <a:srgbClr val="FFFFFF"/>
                </a:solidFill>
                <a:latin typeface="DM Sans"/>
                <a:ea typeface="DM Sans"/>
                <a:cs typeface="DM Sans"/>
                <a:sym typeface="DM Sans"/>
              </a:rPr>
              <a:t>Discussion of Operations, Staffing, and Budgets</a:t>
            </a:r>
          </a:p>
          <a:p>
            <a:pPr algn="l" marL="416921" indent="-208461" lvl="1">
              <a:lnSpc>
                <a:spcPts val="2664"/>
              </a:lnSpc>
              <a:buFont typeface="Arial"/>
              <a:buChar char="•"/>
            </a:pPr>
            <a:r>
              <a:rPr lang="en-US" sz="1931">
                <a:solidFill>
                  <a:srgbClr val="FFFFFF"/>
                </a:solidFill>
                <a:latin typeface="DM Sans"/>
                <a:ea typeface="DM Sans"/>
                <a:cs typeface="DM Sans"/>
                <a:sym typeface="DM Sans"/>
              </a:rPr>
              <a:t>Quarterly Reports</a:t>
            </a:r>
          </a:p>
          <a:p>
            <a:pPr algn="l" marL="833843" indent="-277948" lvl="2">
              <a:lnSpc>
                <a:spcPts val="2664"/>
              </a:lnSpc>
              <a:buFont typeface="Arial"/>
              <a:buChar char="⚬"/>
            </a:pPr>
            <a:r>
              <a:rPr lang="en-US" sz="1931">
                <a:solidFill>
                  <a:srgbClr val="FFFFFF"/>
                </a:solidFill>
                <a:latin typeface="DM Sans"/>
                <a:ea typeface="DM Sans"/>
                <a:cs typeface="DM Sans"/>
                <a:sym typeface="DM Sans"/>
              </a:rPr>
              <a:t>Statistics</a:t>
            </a:r>
          </a:p>
          <a:p>
            <a:pPr algn="l" marL="833843" indent="-277948" lvl="2">
              <a:lnSpc>
                <a:spcPts val="2664"/>
              </a:lnSpc>
              <a:buFont typeface="Arial"/>
              <a:buChar char="⚬"/>
            </a:pPr>
            <a:r>
              <a:rPr lang="en-US" sz="1931">
                <a:solidFill>
                  <a:srgbClr val="FFFFFF"/>
                </a:solidFill>
                <a:latin typeface="DM Sans"/>
                <a:ea typeface="DM Sans"/>
                <a:cs typeface="DM Sans"/>
                <a:sym typeface="DM Sans"/>
              </a:rPr>
              <a:t>Average Response Times</a:t>
            </a:r>
          </a:p>
          <a:p>
            <a:pPr algn="l" marL="833843" indent="-277948" lvl="2">
              <a:lnSpc>
                <a:spcPts val="2664"/>
              </a:lnSpc>
              <a:buFont typeface="Arial"/>
              <a:buChar char="⚬"/>
            </a:pPr>
            <a:r>
              <a:rPr lang="en-US" sz="1931">
                <a:solidFill>
                  <a:srgbClr val="FFFFFF"/>
                </a:solidFill>
                <a:latin typeface="DM Sans"/>
                <a:ea typeface="DM Sans"/>
                <a:cs typeface="DM Sans"/>
                <a:sym typeface="DM Sans"/>
              </a:rPr>
              <a:t>Year-to-Date Budget-to-Actuals</a:t>
            </a:r>
          </a:p>
          <a:p>
            <a:pPr algn="l" marL="833843" indent="-277948" lvl="2">
              <a:lnSpc>
                <a:spcPts val="2664"/>
              </a:lnSpc>
              <a:buFont typeface="Arial"/>
              <a:buChar char="⚬"/>
            </a:pPr>
            <a:r>
              <a:rPr lang="en-US" sz="1931">
                <a:solidFill>
                  <a:srgbClr val="FFFFFF"/>
                </a:solidFill>
                <a:latin typeface="DM Sans"/>
                <a:ea typeface="DM Sans"/>
                <a:cs typeface="DM Sans"/>
                <a:sym typeface="DM Sans"/>
              </a:rPr>
              <a:t>Human Resources </a:t>
            </a:r>
          </a:p>
          <a:p>
            <a:pPr algn="l" marL="1250764" indent="-312691" lvl="3">
              <a:lnSpc>
                <a:spcPts val="2664"/>
              </a:lnSpc>
              <a:buFont typeface="Arial"/>
              <a:buChar char="￭"/>
            </a:pPr>
            <a:r>
              <a:rPr lang="en-US" sz="1931">
                <a:solidFill>
                  <a:srgbClr val="FFFFFF"/>
                </a:solidFill>
                <a:latin typeface="DM Sans"/>
                <a:ea typeface="DM Sans"/>
                <a:cs typeface="DM Sans"/>
                <a:sym typeface="DM Sans"/>
              </a:rPr>
              <a:t>Vacancies</a:t>
            </a:r>
          </a:p>
          <a:p>
            <a:pPr algn="l" marL="1250764" indent="-312691" lvl="3">
              <a:lnSpc>
                <a:spcPts val="2664"/>
              </a:lnSpc>
              <a:buFont typeface="Arial"/>
              <a:buChar char="￭"/>
            </a:pPr>
            <a:r>
              <a:rPr lang="en-US" sz="1931">
                <a:solidFill>
                  <a:srgbClr val="FFFFFF"/>
                </a:solidFill>
                <a:latin typeface="DM Sans"/>
                <a:ea typeface="DM Sans"/>
                <a:cs typeface="DM Sans"/>
                <a:sym typeface="DM Sans"/>
              </a:rPr>
              <a:t>Recruitment</a:t>
            </a:r>
          </a:p>
          <a:p>
            <a:pPr algn="l" marL="1250764" indent="-312691" lvl="3">
              <a:lnSpc>
                <a:spcPts val="2664"/>
              </a:lnSpc>
              <a:buFont typeface="Arial"/>
              <a:buChar char="￭"/>
            </a:pPr>
            <a:r>
              <a:rPr lang="en-US" sz="1931">
                <a:solidFill>
                  <a:srgbClr val="FFFFFF"/>
                </a:solidFill>
                <a:latin typeface="DM Sans"/>
                <a:ea typeface="DM Sans"/>
                <a:cs typeface="DM Sans"/>
                <a:sym typeface="DM Sans"/>
              </a:rPr>
              <a:t>Union Matters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65619"/>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923534" y="9065619"/>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5811900"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5811900"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5957790"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6</a:t>
            </a:r>
          </a:p>
        </p:txBody>
      </p:sp>
      <p:sp>
        <p:nvSpPr>
          <p:cNvPr name="TextBox 21" id="21"/>
          <p:cNvSpPr txBox="true"/>
          <p:nvPr/>
        </p:nvSpPr>
        <p:spPr>
          <a:xfrm rot="0">
            <a:off x="5684242" y="4270523"/>
            <a:ext cx="2865563" cy="966277"/>
          </a:xfrm>
          <a:prstGeom prst="rect">
            <a:avLst/>
          </a:prstGeom>
        </p:spPr>
        <p:txBody>
          <a:bodyPr anchor="t" rtlCol="false" tIns="0" lIns="0" bIns="0" rIns="0">
            <a:spAutoFit/>
          </a:bodyPr>
          <a:lstStyle/>
          <a:p>
            <a:pPr algn="ctr" marL="0" indent="0" lvl="0">
              <a:lnSpc>
                <a:spcPts val="7463"/>
              </a:lnSpc>
              <a:spcBef>
                <a:spcPct val="0"/>
              </a:spcBef>
            </a:pPr>
            <a:r>
              <a:rPr lang="en-US" b="true" sz="6219">
                <a:solidFill>
                  <a:srgbClr val="A6A6A6"/>
                </a:solidFill>
                <a:latin typeface="Now Bold"/>
                <a:ea typeface="Now Bold"/>
                <a:cs typeface="Now Bold"/>
                <a:sym typeface="Now Bold"/>
              </a:rPr>
              <a:t>COST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TextBox 2" id="2"/>
          <p:cNvSpPr txBox="true"/>
          <p:nvPr/>
        </p:nvSpPr>
        <p:spPr>
          <a:xfrm rot="0">
            <a:off x="361641" y="455591"/>
            <a:ext cx="5976156" cy="1945216"/>
          </a:xfrm>
          <a:prstGeom prst="rect">
            <a:avLst/>
          </a:prstGeom>
        </p:spPr>
        <p:txBody>
          <a:bodyPr anchor="t" rtlCol="false" tIns="0" lIns="0" bIns="0" rIns="0">
            <a:spAutoFit/>
          </a:bodyPr>
          <a:lstStyle/>
          <a:p>
            <a:pPr algn="l" marL="0" indent="0" lvl="0">
              <a:lnSpc>
                <a:spcPts val="7711"/>
              </a:lnSpc>
              <a:spcBef>
                <a:spcPct val="0"/>
              </a:spcBef>
            </a:pPr>
            <a:r>
              <a:rPr lang="en-US" b="true" sz="6426">
                <a:solidFill>
                  <a:srgbClr val="56AEFF"/>
                </a:solidFill>
                <a:latin typeface="Now Bold"/>
                <a:ea typeface="Now Bold"/>
                <a:cs typeface="Now Bold"/>
                <a:sym typeface="Now Bold"/>
              </a:rPr>
              <a:t>POLICE SERVICES FEE</a:t>
            </a:r>
          </a:p>
        </p:txBody>
      </p:sp>
      <p:sp>
        <p:nvSpPr>
          <p:cNvPr name="Freeform 3" id="3"/>
          <p:cNvSpPr/>
          <p:nvPr/>
        </p:nvSpPr>
        <p:spPr>
          <a:xfrm flipH="false" flipV="false" rot="0">
            <a:off x="5443163" y="-2168683"/>
            <a:ext cx="4337366" cy="4337366"/>
          </a:xfrm>
          <a:custGeom>
            <a:avLst/>
            <a:gdLst/>
            <a:ahLst/>
            <a:cxnLst/>
            <a:rect r="r" b="b" t="t" l="l"/>
            <a:pathLst>
              <a:path h="4337366" w="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8103623" y="367791"/>
            <a:ext cx="9755927" cy="9502519"/>
            <a:chOff x="0" y="0"/>
            <a:chExt cx="3703182" cy="3606992"/>
          </a:xfrm>
        </p:grpSpPr>
        <p:sp>
          <p:nvSpPr>
            <p:cNvPr name="Freeform 5" id="5"/>
            <p:cNvSpPr/>
            <p:nvPr/>
          </p:nvSpPr>
          <p:spPr>
            <a:xfrm flipH="false" flipV="false" rot="0">
              <a:off x="0" y="0"/>
              <a:ext cx="3703182" cy="3606992"/>
            </a:xfrm>
            <a:custGeom>
              <a:avLst/>
              <a:gdLst/>
              <a:ahLst/>
              <a:cxnLst/>
              <a:rect r="r" b="b" t="t" l="l"/>
              <a:pathLst>
                <a:path h="3606992" w="3703182">
                  <a:moveTo>
                    <a:pt x="0" y="0"/>
                  </a:moveTo>
                  <a:lnTo>
                    <a:pt x="3703182" y="0"/>
                  </a:lnTo>
                  <a:lnTo>
                    <a:pt x="3703182" y="3606992"/>
                  </a:lnTo>
                  <a:lnTo>
                    <a:pt x="0" y="3606992"/>
                  </a:lnTo>
                  <a:close/>
                </a:path>
              </a:pathLst>
            </a:custGeom>
            <a:solidFill>
              <a:srgbClr val="FFFFFF"/>
            </a:solidFill>
            <a:ln w="9525" cap="sq">
              <a:solidFill>
                <a:srgbClr val="FFFFFF"/>
              </a:solidFill>
              <a:prstDash val="solid"/>
              <a:miter/>
            </a:ln>
          </p:spPr>
        </p:sp>
        <p:sp>
          <p:nvSpPr>
            <p:cNvPr name="TextBox 6" id="6"/>
            <p:cNvSpPr txBox="true"/>
            <p:nvPr/>
          </p:nvSpPr>
          <p:spPr>
            <a:xfrm>
              <a:off x="0" y="-38100"/>
              <a:ext cx="3703182" cy="3645092"/>
            </a:xfrm>
            <a:prstGeom prst="rect">
              <a:avLst/>
            </a:prstGeom>
          </p:spPr>
          <p:txBody>
            <a:bodyPr anchor="ctr" rtlCol="false" tIns="50800" lIns="50800" bIns="50800" rIns="50800"/>
            <a:lstStyle/>
            <a:p>
              <a:pPr algn="ctr">
                <a:lnSpc>
                  <a:spcPts val="3483"/>
                </a:lnSpc>
              </a:pPr>
            </a:p>
          </p:txBody>
        </p:sp>
      </p:grpSp>
      <p:sp>
        <p:nvSpPr>
          <p:cNvPr name="Freeform 7" id="7"/>
          <p:cNvSpPr/>
          <p:nvPr/>
        </p:nvSpPr>
        <p:spPr>
          <a:xfrm flipH="false" flipV="false" rot="0">
            <a:off x="-892467" y="8377832"/>
            <a:ext cx="4337366" cy="4337366"/>
          </a:xfrm>
          <a:custGeom>
            <a:avLst/>
            <a:gdLst/>
            <a:ahLst/>
            <a:cxnLst/>
            <a:rect r="r" b="b" t="t" l="l"/>
            <a:pathLst>
              <a:path h="4337366" w="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8546885" y="367791"/>
            <a:ext cx="8869402" cy="9382186"/>
          </a:xfrm>
          <a:custGeom>
            <a:avLst/>
            <a:gdLst/>
            <a:ahLst/>
            <a:cxnLst/>
            <a:rect r="r" b="b" t="t" l="l"/>
            <a:pathLst>
              <a:path h="9382186" w="8869402">
                <a:moveTo>
                  <a:pt x="0" y="0"/>
                </a:moveTo>
                <a:lnTo>
                  <a:pt x="8869403" y="0"/>
                </a:lnTo>
                <a:lnTo>
                  <a:pt x="8869403" y="9382187"/>
                </a:lnTo>
                <a:lnTo>
                  <a:pt x="0" y="9382187"/>
                </a:lnTo>
                <a:lnTo>
                  <a:pt x="0" y="0"/>
                </a:lnTo>
                <a:close/>
              </a:path>
            </a:pathLst>
          </a:custGeom>
          <a:blipFill>
            <a:blip r:embed="rId4"/>
            <a:stretch>
              <a:fillRect l="0" t="-553" r="0" b="-553"/>
            </a:stretch>
          </a:blipFill>
        </p:spPr>
      </p:sp>
      <p:sp>
        <p:nvSpPr>
          <p:cNvPr name="TextBox 9" id="9"/>
          <p:cNvSpPr txBox="true"/>
          <p:nvPr/>
        </p:nvSpPr>
        <p:spPr>
          <a:xfrm rot="0">
            <a:off x="361641" y="2353182"/>
            <a:ext cx="5109034" cy="469668"/>
          </a:xfrm>
          <a:prstGeom prst="rect">
            <a:avLst/>
          </a:prstGeom>
        </p:spPr>
        <p:txBody>
          <a:bodyPr anchor="t" rtlCol="false" tIns="0" lIns="0" bIns="0" rIns="0">
            <a:spAutoFit/>
          </a:bodyPr>
          <a:lstStyle/>
          <a:p>
            <a:pPr algn="l">
              <a:lnSpc>
                <a:spcPts val="3851"/>
              </a:lnSpc>
            </a:pPr>
            <a:r>
              <a:rPr lang="en-US" sz="2790" spc="273">
                <a:solidFill>
                  <a:srgbClr val="F5FFF5"/>
                </a:solidFill>
                <a:latin typeface="DM Sans"/>
                <a:ea typeface="DM Sans"/>
                <a:cs typeface="DM Sans"/>
                <a:sym typeface="DM Sans"/>
              </a:rPr>
              <a:t>FEE AMOUNT FORMULA</a:t>
            </a:r>
          </a:p>
        </p:txBody>
      </p:sp>
      <p:sp>
        <p:nvSpPr>
          <p:cNvPr name="TextBox 10" id="10"/>
          <p:cNvSpPr txBox="true"/>
          <p:nvPr/>
        </p:nvSpPr>
        <p:spPr>
          <a:xfrm rot="0">
            <a:off x="361641" y="3129692"/>
            <a:ext cx="7343051" cy="6297056"/>
          </a:xfrm>
          <a:prstGeom prst="rect">
            <a:avLst/>
          </a:prstGeom>
        </p:spPr>
        <p:txBody>
          <a:bodyPr anchor="t" rtlCol="false" tIns="0" lIns="0" bIns="0" rIns="0">
            <a:spAutoFit/>
          </a:bodyPr>
          <a:lstStyle/>
          <a:p>
            <a:pPr algn="l">
              <a:lnSpc>
                <a:spcPts val="3913"/>
              </a:lnSpc>
              <a:spcBef>
                <a:spcPct val="0"/>
              </a:spcBef>
            </a:pPr>
            <a:r>
              <a:rPr lang="en-US" b="true" sz="2835">
                <a:solidFill>
                  <a:srgbClr val="FFFFFF"/>
                </a:solidFill>
                <a:latin typeface="DM Sans Bold"/>
                <a:ea typeface="DM Sans Bold"/>
                <a:cs typeface="DM Sans Bold"/>
                <a:sym typeface="DM Sans Bold"/>
              </a:rPr>
              <a:t>Cost Reconciliation</a:t>
            </a:r>
            <a:r>
              <a:rPr lang="en-US" sz="2835">
                <a:solidFill>
                  <a:srgbClr val="FFFFFF"/>
                </a:solidFill>
                <a:latin typeface="DM Sans"/>
                <a:ea typeface="DM Sans"/>
                <a:cs typeface="DM Sans"/>
                <a:sym typeface="DM Sans"/>
              </a:rPr>
              <a:t> </a:t>
            </a:r>
          </a:p>
          <a:p>
            <a:pPr algn="l" marL="453390" indent="-226695" lvl="1">
              <a:lnSpc>
                <a:spcPts val="2897"/>
              </a:lnSpc>
              <a:buFont typeface="Arial"/>
              <a:buChar char="•"/>
            </a:pPr>
            <a:r>
              <a:rPr lang="en-US" sz="2100">
                <a:solidFill>
                  <a:srgbClr val="FFFFFF"/>
                </a:solidFill>
                <a:latin typeface="DM Sans"/>
                <a:ea typeface="DM Sans"/>
                <a:cs typeface="DM Sans"/>
                <a:sym typeface="DM Sans"/>
              </a:rPr>
              <a:t>Matching the payment to the actual cost of providing services.</a:t>
            </a:r>
          </a:p>
          <a:p>
            <a:pPr algn="l">
              <a:lnSpc>
                <a:spcPts val="1397"/>
              </a:lnSpc>
            </a:pPr>
          </a:p>
          <a:p>
            <a:pPr algn="l">
              <a:lnSpc>
                <a:spcPts val="3913"/>
              </a:lnSpc>
              <a:spcBef>
                <a:spcPct val="0"/>
              </a:spcBef>
            </a:pPr>
            <a:r>
              <a:rPr lang="en-US" b="true" sz="2835">
                <a:solidFill>
                  <a:srgbClr val="FFFFFF"/>
                </a:solidFill>
                <a:latin typeface="DM Sans Bold"/>
                <a:ea typeface="DM Sans Bold"/>
                <a:cs typeface="DM Sans Bold"/>
                <a:sym typeface="DM Sans Bold"/>
              </a:rPr>
              <a:t>Cost Control</a:t>
            </a:r>
          </a:p>
          <a:p>
            <a:pPr algn="l" marL="453390" indent="-226695" lvl="1">
              <a:lnSpc>
                <a:spcPts val="2897"/>
              </a:lnSpc>
              <a:buFont typeface="Arial"/>
              <a:buChar char="•"/>
            </a:pPr>
            <a:r>
              <a:rPr lang="en-US" sz="2100">
                <a:solidFill>
                  <a:srgbClr val="FFFFFF"/>
                </a:solidFill>
                <a:latin typeface="DM Sans"/>
                <a:ea typeface="DM Sans"/>
                <a:cs typeface="DM Sans"/>
                <a:sym typeface="DM Sans"/>
              </a:rPr>
              <a:t>“Cops, cars, and contracts.”</a:t>
            </a:r>
          </a:p>
          <a:p>
            <a:pPr algn="l" marL="453390" indent="-226695" lvl="1">
              <a:lnSpc>
                <a:spcPts val="2897"/>
              </a:lnSpc>
              <a:buFont typeface="Arial"/>
              <a:buChar char="•"/>
            </a:pPr>
            <a:r>
              <a:rPr lang="en-US" sz="2100">
                <a:solidFill>
                  <a:srgbClr val="FFFFFF"/>
                </a:solidFill>
                <a:latin typeface="DM Sans"/>
                <a:ea typeface="DM Sans"/>
                <a:cs typeface="DM Sans"/>
                <a:sym typeface="DM Sans"/>
              </a:rPr>
              <a:t>Limit in the increase of operational costs to the June-to-June biennial change in the CPI-W.</a:t>
            </a:r>
          </a:p>
          <a:p>
            <a:pPr algn="l">
              <a:lnSpc>
                <a:spcPts val="1397"/>
              </a:lnSpc>
            </a:pPr>
          </a:p>
          <a:p>
            <a:pPr algn="l">
              <a:lnSpc>
                <a:spcPts val="3913"/>
              </a:lnSpc>
              <a:spcBef>
                <a:spcPct val="0"/>
              </a:spcBef>
            </a:pPr>
            <a:r>
              <a:rPr lang="en-US" b="true" sz="2835">
                <a:solidFill>
                  <a:srgbClr val="FFFFFF"/>
                </a:solidFill>
                <a:latin typeface="DM Sans Bold"/>
                <a:ea typeface="DM Sans Bold"/>
                <a:cs typeface="DM Sans Bold"/>
                <a:sym typeface="DM Sans Bold"/>
              </a:rPr>
              <a:t>Contract Administration &amp; Facilities Charge</a:t>
            </a:r>
          </a:p>
          <a:p>
            <a:pPr algn="l" marL="453390" indent="-226695" lvl="1">
              <a:lnSpc>
                <a:spcPts val="2897"/>
              </a:lnSpc>
              <a:buFont typeface="Arial"/>
              <a:buChar char="•"/>
            </a:pPr>
            <a:r>
              <a:rPr lang="en-US" sz="2100">
                <a:solidFill>
                  <a:srgbClr val="FFFFFF"/>
                </a:solidFill>
                <a:latin typeface="DM Sans"/>
                <a:ea typeface="DM Sans"/>
                <a:cs typeface="DM Sans"/>
                <a:sym typeface="DM Sans"/>
              </a:rPr>
              <a:t>A flat 15% charge. </a:t>
            </a:r>
          </a:p>
          <a:p>
            <a:pPr algn="l" marL="453390" indent="-226695" lvl="1">
              <a:lnSpc>
                <a:spcPts val="2897"/>
              </a:lnSpc>
              <a:buFont typeface="Arial"/>
              <a:buChar char="•"/>
            </a:pPr>
            <a:r>
              <a:rPr lang="en-US" sz="2100">
                <a:solidFill>
                  <a:srgbClr val="FFFFFF"/>
                </a:solidFill>
                <a:latin typeface="DM Sans"/>
                <a:ea typeface="DM Sans"/>
                <a:cs typeface="DM Sans"/>
                <a:sym typeface="DM Sans"/>
              </a:rPr>
              <a:t>Admin: HR (Recruitment), Finance (Payroll, AP, etc.), IT (hardware, software), Insurance, and Leadership.</a:t>
            </a:r>
          </a:p>
          <a:p>
            <a:pPr algn="l" marL="453390" indent="-226695" lvl="1">
              <a:lnSpc>
                <a:spcPts val="2897"/>
              </a:lnSpc>
              <a:buFont typeface="Arial"/>
              <a:buChar char="•"/>
            </a:pPr>
            <a:r>
              <a:rPr lang="en-US" sz="2100">
                <a:solidFill>
                  <a:srgbClr val="FFFFFF"/>
                </a:solidFill>
                <a:latin typeface="DM Sans"/>
                <a:ea typeface="DM Sans"/>
                <a:cs typeface="DM Sans"/>
                <a:sym typeface="DM Sans"/>
              </a:rPr>
              <a:t>Facilities: Office space for staff, interview rooms, safe storage for evidence, holding cells for detainees, training rooms (including a fully equipped gun range).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16683520" y="7336714"/>
            <a:ext cx="2651835" cy="2651835"/>
          </a:xfrm>
          <a:custGeom>
            <a:avLst/>
            <a:gdLst/>
            <a:ahLst/>
            <a:cxnLst/>
            <a:rect r="r" b="b" t="t" l="l"/>
            <a:pathLst>
              <a:path h="2651835" w="2651835">
                <a:moveTo>
                  <a:pt x="0" y="0"/>
                </a:moveTo>
                <a:lnTo>
                  <a:pt x="2651835" y="0"/>
                </a:lnTo>
                <a:lnTo>
                  <a:pt x="2651835" y="2651835"/>
                </a:lnTo>
                <a:lnTo>
                  <a:pt x="0" y="2651835"/>
                </a:lnTo>
                <a:lnTo>
                  <a:pt x="0" y="0"/>
                </a:lnTo>
                <a:close/>
              </a:path>
            </a:pathLst>
          </a:custGeom>
          <a:blipFill>
            <a:blip r:embed="rId2">
              <a:alphaModFix amt="20999"/>
              <a:extLst>
                <a:ext uri="{96DAC541-7B7A-43D3-8B79-37D633B846F1}">
                  <asvg:svgBlip xmlns:asvg="http://schemas.microsoft.com/office/drawing/2016/SVG/main" r:embed="rId3"/>
                </a:ext>
              </a:extLst>
            </a:blip>
            <a:stretch>
              <a:fillRect l="0" t="0" r="0" b="0"/>
            </a:stretch>
          </a:blipFill>
        </p:spPr>
      </p:sp>
      <p:grpSp>
        <p:nvGrpSpPr>
          <p:cNvPr name="Group 3" id="3"/>
          <p:cNvGrpSpPr>
            <a:grpSpLocks noChangeAspect="true"/>
          </p:cNvGrpSpPr>
          <p:nvPr/>
        </p:nvGrpSpPr>
        <p:grpSpPr>
          <a:xfrm rot="5400000">
            <a:off x="-114632" y="3679066"/>
            <a:ext cx="6713798" cy="6713798"/>
            <a:chOff x="0" y="0"/>
            <a:chExt cx="3331210" cy="3331210"/>
          </a:xfrm>
        </p:grpSpPr>
        <p:sp>
          <p:nvSpPr>
            <p:cNvPr name="Freeform 4" id="4"/>
            <p:cNvSpPr/>
            <p:nvPr/>
          </p:nvSpPr>
          <p:spPr>
            <a:xfrm flipH="false" flipV="false" rot="-5400000">
              <a:off x="0" y="0"/>
              <a:ext cx="3331210" cy="3331210"/>
            </a:xfrm>
            <a:custGeom>
              <a:avLst/>
              <a:gdLst/>
              <a:ahLst/>
              <a:cxnLst/>
              <a:rect r="r" b="b" t="t" l="l"/>
              <a:pathLst>
                <a:path h="3331210" w="3331210">
                  <a:moveTo>
                    <a:pt x="0" y="3331210"/>
                  </a:moveTo>
                  <a:lnTo>
                    <a:pt x="0" y="0"/>
                  </a:lnTo>
                  <a:cubicBezTo>
                    <a:pt x="1840230" y="0"/>
                    <a:pt x="3331210" y="1490980"/>
                    <a:pt x="3331210" y="3331210"/>
                  </a:cubicBezTo>
                  <a:lnTo>
                    <a:pt x="0" y="3331210"/>
                  </a:lnTo>
                  <a:close/>
                </a:path>
              </a:pathLst>
            </a:custGeom>
            <a:blipFill>
              <a:blip r:embed="rId4"/>
              <a:stretch>
                <a:fillRect l="-31732" t="0" r="-1762" b="0"/>
              </a:stretch>
            </a:blipFill>
          </p:spPr>
        </p:sp>
      </p:grpSp>
      <p:sp>
        <p:nvSpPr>
          <p:cNvPr name="Freeform 5" id="5"/>
          <p:cNvSpPr/>
          <p:nvPr/>
        </p:nvSpPr>
        <p:spPr>
          <a:xfrm flipH="false" flipV="false" rot="0">
            <a:off x="-789475" y="-570381"/>
            <a:ext cx="2651835" cy="2651835"/>
          </a:xfrm>
          <a:custGeom>
            <a:avLst/>
            <a:gdLst/>
            <a:ahLst/>
            <a:cxnLst/>
            <a:rect r="r" b="b" t="t" l="l"/>
            <a:pathLst>
              <a:path h="2651835" w="2651835">
                <a:moveTo>
                  <a:pt x="0" y="0"/>
                </a:moveTo>
                <a:lnTo>
                  <a:pt x="2651836" y="0"/>
                </a:lnTo>
                <a:lnTo>
                  <a:pt x="2651836" y="2651835"/>
                </a:lnTo>
                <a:lnTo>
                  <a:pt x="0" y="2651835"/>
                </a:lnTo>
                <a:lnTo>
                  <a:pt x="0" y="0"/>
                </a:lnTo>
                <a:close/>
              </a:path>
            </a:pathLst>
          </a:custGeom>
          <a:blipFill>
            <a:blip r:embed="rId2">
              <a:alphaModFix amt="20999"/>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4894832" y="2541065"/>
            <a:ext cx="12962430" cy="7356179"/>
          </a:xfrm>
          <a:custGeom>
            <a:avLst/>
            <a:gdLst/>
            <a:ahLst/>
            <a:cxnLst/>
            <a:rect r="r" b="b" t="t" l="l"/>
            <a:pathLst>
              <a:path h="7356179" w="12962430">
                <a:moveTo>
                  <a:pt x="0" y="0"/>
                </a:moveTo>
                <a:lnTo>
                  <a:pt x="12962430" y="0"/>
                </a:lnTo>
                <a:lnTo>
                  <a:pt x="12962430" y="7356179"/>
                </a:lnTo>
                <a:lnTo>
                  <a:pt x="0" y="7356179"/>
                </a:lnTo>
                <a:lnTo>
                  <a:pt x="0" y="0"/>
                </a:lnTo>
                <a:close/>
              </a:path>
            </a:pathLst>
          </a:custGeom>
          <a:blipFill>
            <a:blip r:embed="rId5"/>
            <a:stretch>
              <a:fillRect l="0" t="0" r="0" b="0"/>
            </a:stretch>
          </a:blipFill>
        </p:spPr>
      </p:sp>
      <p:sp>
        <p:nvSpPr>
          <p:cNvPr name="TextBox 7" id="7"/>
          <p:cNvSpPr txBox="true"/>
          <p:nvPr/>
        </p:nvSpPr>
        <p:spPr>
          <a:xfrm rot="0">
            <a:off x="1114606" y="638797"/>
            <a:ext cx="9141405" cy="977370"/>
          </a:xfrm>
          <a:prstGeom prst="rect">
            <a:avLst/>
          </a:prstGeom>
        </p:spPr>
        <p:txBody>
          <a:bodyPr anchor="t" rtlCol="false" tIns="0" lIns="0" bIns="0" rIns="0">
            <a:spAutoFit/>
          </a:bodyPr>
          <a:lstStyle/>
          <a:p>
            <a:pPr algn="l" marL="0" indent="0" lvl="0">
              <a:lnSpc>
                <a:spcPts val="7711"/>
              </a:lnSpc>
              <a:spcBef>
                <a:spcPct val="0"/>
              </a:spcBef>
            </a:pPr>
            <a:r>
              <a:rPr lang="en-US" b="true" sz="6426">
                <a:solidFill>
                  <a:srgbClr val="56AEFF"/>
                </a:solidFill>
                <a:latin typeface="Now Bold"/>
                <a:ea typeface="Now Bold"/>
                <a:cs typeface="Now Bold"/>
                <a:sym typeface="Now Bold"/>
              </a:rPr>
              <a:t>POLICE SERVICES FEE</a:t>
            </a:r>
          </a:p>
        </p:txBody>
      </p:sp>
      <p:sp>
        <p:nvSpPr>
          <p:cNvPr name="TextBox 8" id="8"/>
          <p:cNvSpPr txBox="true"/>
          <p:nvPr/>
        </p:nvSpPr>
        <p:spPr>
          <a:xfrm rot="0">
            <a:off x="1114606" y="1753465"/>
            <a:ext cx="8122107" cy="469668"/>
          </a:xfrm>
          <a:prstGeom prst="rect">
            <a:avLst/>
          </a:prstGeom>
        </p:spPr>
        <p:txBody>
          <a:bodyPr anchor="t" rtlCol="false" tIns="0" lIns="0" bIns="0" rIns="0">
            <a:spAutoFit/>
          </a:bodyPr>
          <a:lstStyle/>
          <a:p>
            <a:pPr algn="l">
              <a:lnSpc>
                <a:spcPts val="3851"/>
              </a:lnSpc>
            </a:pPr>
            <a:r>
              <a:rPr lang="en-US" sz="2790" spc="273">
                <a:solidFill>
                  <a:srgbClr val="F5FFF5"/>
                </a:solidFill>
                <a:latin typeface="DM Sans"/>
                <a:ea typeface="DM Sans"/>
                <a:cs typeface="DM Sans"/>
                <a:sym typeface="DM Sans"/>
              </a:rPr>
              <a:t>FULLY LOADED COST PER POSITION</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65619"/>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952643" y="9065619"/>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5811900"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5811900"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5957790"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7</a:t>
            </a:r>
          </a:p>
        </p:txBody>
      </p:sp>
      <p:sp>
        <p:nvSpPr>
          <p:cNvPr name="TextBox 21" id="21"/>
          <p:cNvSpPr txBox="true"/>
          <p:nvPr/>
        </p:nvSpPr>
        <p:spPr>
          <a:xfrm rot="0">
            <a:off x="4651673" y="4177223"/>
            <a:ext cx="4933516" cy="966277"/>
          </a:xfrm>
          <a:prstGeom prst="rect">
            <a:avLst/>
          </a:prstGeom>
        </p:spPr>
        <p:txBody>
          <a:bodyPr anchor="t" rtlCol="false" tIns="0" lIns="0" bIns="0" rIns="0">
            <a:spAutoFit/>
          </a:bodyPr>
          <a:lstStyle/>
          <a:p>
            <a:pPr algn="ctr" marL="0" indent="0" lvl="0">
              <a:lnSpc>
                <a:spcPts val="7463"/>
              </a:lnSpc>
              <a:spcBef>
                <a:spcPct val="0"/>
              </a:spcBef>
            </a:pPr>
            <a:r>
              <a:rPr lang="en-US" b="true" sz="6219">
                <a:solidFill>
                  <a:srgbClr val="A6A6A6"/>
                </a:solidFill>
                <a:latin typeface="Now Bold"/>
                <a:ea typeface="Now Bold"/>
                <a:cs typeface="Now Bold"/>
                <a:sym typeface="Now Bold"/>
              </a:rPr>
              <a:t>CONTACTS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grpSp>
        <p:nvGrpSpPr>
          <p:cNvPr name="Group 2" id="2"/>
          <p:cNvGrpSpPr/>
          <p:nvPr/>
        </p:nvGrpSpPr>
        <p:grpSpPr>
          <a:xfrm rot="0">
            <a:off x="4165724" y="3526975"/>
            <a:ext cx="4748897" cy="5707257"/>
            <a:chOff x="0" y="0"/>
            <a:chExt cx="1439462" cy="1729956"/>
          </a:xfrm>
        </p:grpSpPr>
        <p:sp>
          <p:nvSpPr>
            <p:cNvPr name="Freeform 3" id="3"/>
            <p:cNvSpPr/>
            <p:nvPr/>
          </p:nvSpPr>
          <p:spPr>
            <a:xfrm flipH="false" flipV="false" rot="0">
              <a:off x="0" y="0"/>
              <a:ext cx="1439462" cy="1729956"/>
            </a:xfrm>
            <a:custGeom>
              <a:avLst/>
              <a:gdLst/>
              <a:ahLst/>
              <a:cxnLst/>
              <a:rect r="r" b="b" t="t" l="l"/>
              <a:pathLst>
                <a:path h="1729956" w="1439462">
                  <a:moveTo>
                    <a:pt x="0" y="0"/>
                  </a:moveTo>
                  <a:lnTo>
                    <a:pt x="1439462" y="0"/>
                  </a:lnTo>
                  <a:lnTo>
                    <a:pt x="1439462" y="1729956"/>
                  </a:lnTo>
                  <a:lnTo>
                    <a:pt x="0" y="1729956"/>
                  </a:lnTo>
                  <a:close/>
                </a:path>
              </a:pathLst>
            </a:custGeom>
            <a:solidFill>
              <a:srgbClr val="051D40"/>
            </a:solidFill>
            <a:ln cap="sq">
              <a:noFill/>
              <a:prstDash val="solid"/>
              <a:miter/>
            </a:ln>
          </p:spPr>
        </p:sp>
        <p:sp>
          <p:nvSpPr>
            <p:cNvPr name="TextBox 4" id="4"/>
            <p:cNvSpPr txBox="true"/>
            <p:nvPr/>
          </p:nvSpPr>
          <p:spPr>
            <a:xfrm>
              <a:off x="0" y="-47625"/>
              <a:ext cx="1439462" cy="1777581"/>
            </a:xfrm>
            <a:prstGeom prst="rect">
              <a:avLst/>
            </a:prstGeom>
          </p:spPr>
          <p:txBody>
            <a:bodyPr anchor="ctr" rtlCol="false" tIns="50800" lIns="50800" bIns="50800" rIns="50800"/>
            <a:lstStyle/>
            <a:p>
              <a:pPr algn="ctr" marL="0" indent="0" lvl="0">
                <a:lnSpc>
                  <a:spcPts val="3360"/>
                </a:lnSpc>
                <a:spcBef>
                  <a:spcPct val="0"/>
                </a:spcBef>
              </a:pPr>
            </a:p>
          </p:txBody>
        </p:sp>
      </p:grpSp>
      <p:grpSp>
        <p:nvGrpSpPr>
          <p:cNvPr name="Group 5" id="5"/>
          <p:cNvGrpSpPr>
            <a:grpSpLocks noChangeAspect="true"/>
          </p:cNvGrpSpPr>
          <p:nvPr/>
        </p:nvGrpSpPr>
        <p:grpSpPr>
          <a:xfrm rot="0">
            <a:off x="5055974" y="3659363"/>
            <a:ext cx="3029708" cy="3017874"/>
            <a:chOff x="0" y="0"/>
            <a:chExt cx="6502400" cy="6477000"/>
          </a:xfrm>
        </p:grpSpPr>
        <p:sp>
          <p:nvSpPr>
            <p:cNvPr name="Freeform 6" id="6"/>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23" t="0" r="223" b="-24999"/>
              </a:stretch>
            </a:blipFill>
          </p:spPr>
        </p:sp>
        <p:sp>
          <p:nvSpPr>
            <p:cNvPr name="Freeform 7" id="7"/>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sp>
      </p:grpSp>
      <p:grpSp>
        <p:nvGrpSpPr>
          <p:cNvPr name="Group 8" id="8"/>
          <p:cNvGrpSpPr/>
          <p:nvPr/>
        </p:nvGrpSpPr>
        <p:grpSpPr>
          <a:xfrm rot="0">
            <a:off x="9340965" y="3526975"/>
            <a:ext cx="4731928" cy="5731325"/>
            <a:chOff x="0" y="0"/>
            <a:chExt cx="1434319" cy="1737251"/>
          </a:xfrm>
        </p:grpSpPr>
        <p:sp>
          <p:nvSpPr>
            <p:cNvPr name="Freeform 9" id="9"/>
            <p:cNvSpPr/>
            <p:nvPr/>
          </p:nvSpPr>
          <p:spPr>
            <a:xfrm flipH="false" flipV="false" rot="0">
              <a:off x="0" y="0"/>
              <a:ext cx="1434319" cy="1737251"/>
            </a:xfrm>
            <a:custGeom>
              <a:avLst/>
              <a:gdLst/>
              <a:ahLst/>
              <a:cxnLst/>
              <a:rect r="r" b="b" t="t" l="l"/>
              <a:pathLst>
                <a:path h="1737251" w="1434319">
                  <a:moveTo>
                    <a:pt x="0" y="0"/>
                  </a:moveTo>
                  <a:lnTo>
                    <a:pt x="1434319" y="0"/>
                  </a:lnTo>
                  <a:lnTo>
                    <a:pt x="1434319" y="1737251"/>
                  </a:lnTo>
                  <a:lnTo>
                    <a:pt x="0" y="1737251"/>
                  </a:lnTo>
                  <a:close/>
                </a:path>
              </a:pathLst>
            </a:custGeom>
            <a:solidFill>
              <a:srgbClr val="051D40"/>
            </a:solidFill>
            <a:ln cap="sq">
              <a:noFill/>
              <a:prstDash val="solid"/>
              <a:miter/>
            </a:ln>
          </p:spPr>
        </p:sp>
        <p:sp>
          <p:nvSpPr>
            <p:cNvPr name="TextBox 10" id="10"/>
            <p:cNvSpPr txBox="true"/>
            <p:nvPr/>
          </p:nvSpPr>
          <p:spPr>
            <a:xfrm>
              <a:off x="0" y="-47625"/>
              <a:ext cx="1434319" cy="1784876"/>
            </a:xfrm>
            <a:prstGeom prst="rect">
              <a:avLst/>
            </a:prstGeom>
          </p:spPr>
          <p:txBody>
            <a:bodyPr anchor="ctr" rtlCol="false" tIns="50800" lIns="50800" bIns="50800" rIns="50800"/>
            <a:lstStyle/>
            <a:p>
              <a:pPr algn="ctr" marL="0" indent="0" lvl="0">
                <a:lnSpc>
                  <a:spcPts val="3360"/>
                </a:lnSpc>
                <a:spcBef>
                  <a:spcPct val="0"/>
                </a:spcBef>
              </a:pPr>
            </a:p>
          </p:txBody>
        </p:sp>
      </p:grpSp>
      <p:grpSp>
        <p:nvGrpSpPr>
          <p:cNvPr name="Group 11" id="11"/>
          <p:cNvGrpSpPr>
            <a:grpSpLocks noChangeAspect="true"/>
          </p:cNvGrpSpPr>
          <p:nvPr/>
        </p:nvGrpSpPr>
        <p:grpSpPr>
          <a:xfrm rot="0">
            <a:off x="10162630" y="3659363"/>
            <a:ext cx="3053061" cy="3041135"/>
            <a:chOff x="0" y="0"/>
            <a:chExt cx="6502400" cy="6477000"/>
          </a:xfrm>
        </p:grpSpPr>
        <p:sp>
          <p:nvSpPr>
            <p:cNvPr name="Freeform 12" id="12"/>
            <p:cNvSpPr/>
            <p:nvPr/>
          </p:nvSpPr>
          <p:spPr>
            <a:xfrm flipH="false" flipV="false" rot="0">
              <a:off x="-23042" y="119185"/>
              <a:ext cx="6542159" cy="6244242"/>
            </a:xfrm>
            <a:custGeom>
              <a:avLst/>
              <a:gdLst/>
              <a:ahLst/>
              <a:cxnLst/>
              <a:rect r="r" b="b" t="t" l="l"/>
              <a:pathLst>
                <a:path h="6244242" w="6542159">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t="0" r="223" b="-24999"/>
              </a:stretch>
            </a:blipFill>
          </p:spPr>
        </p:sp>
        <p:sp>
          <p:nvSpPr>
            <p:cNvPr name="Freeform 13" id="13"/>
            <p:cNvSpPr/>
            <p:nvPr/>
          </p:nvSpPr>
          <p:spPr>
            <a:xfrm flipH="false" flipV="false" rot="0">
              <a:off x="73038" y="66269"/>
              <a:ext cx="6350000" cy="6349987"/>
            </a:xfrm>
            <a:custGeom>
              <a:avLst/>
              <a:gdLst/>
              <a:ahLst/>
              <a:cxnLst/>
              <a:rect r="r" b="b" t="t" l="l"/>
              <a:pathLst>
                <a:path h="6349987" w="6350000">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56AEFF"/>
            </a:solidFill>
          </p:spPr>
        </p:sp>
      </p:grpSp>
      <p:sp>
        <p:nvSpPr>
          <p:cNvPr name="Freeform 14" id="14"/>
          <p:cNvSpPr/>
          <p:nvPr/>
        </p:nvSpPr>
        <p:spPr>
          <a:xfrm flipH="false" flipV="false" rot="0">
            <a:off x="5379870" y="7984901"/>
            <a:ext cx="2845162" cy="301305"/>
          </a:xfrm>
          <a:custGeom>
            <a:avLst/>
            <a:gdLst/>
            <a:ahLst/>
            <a:cxnLst/>
            <a:rect r="r" b="b" t="t" l="l"/>
            <a:pathLst>
              <a:path h="301305" w="2845162">
                <a:moveTo>
                  <a:pt x="0" y="0"/>
                </a:moveTo>
                <a:lnTo>
                  <a:pt x="2845163" y="0"/>
                </a:lnTo>
                <a:lnTo>
                  <a:pt x="2845163" y="301305"/>
                </a:lnTo>
                <a:lnTo>
                  <a:pt x="0" y="301305"/>
                </a:lnTo>
                <a:lnTo>
                  <a:pt x="0" y="0"/>
                </a:lnTo>
                <a:close/>
              </a:path>
            </a:pathLst>
          </a:custGeom>
          <a:blipFill>
            <a:blip r:embed="rId4"/>
            <a:stretch>
              <a:fillRect l="0" t="-86495" r="0" b="0"/>
            </a:stretch>
          </a:blipFill>
        </p:spPr>
      </p:sp>
      <p:sp>
        <p:nvSpPr>
          <p:cNvPr name="Freeform 15" id="15"/>
          <p:cNvSpPr/>
          <p:nvPr/>
        </p:nvSpPr>
        <p:spPr>
          <a:xfrm flipH="false" flipV="false" rot="0">
            <a:off x="10406066" y="8056841"/>
            <a:ext cx="2845162" cy="301305"/>
          </a:xfrm>
          <a:custGeom>
            <a:avLst/>
            <a:gdLst/>
            <a:ahLst/>
            <a:cxnLst/>
            <a:rect r="r" b="b" t="t" l="l"/>
            <a:pathLst>
              <a:path h="301305" w="2845162">
                <a:moveTo>
                  <a:pt x="0" y="0"/>
                </a:moveTo>
                <a:lnTo>
                  <a:pt x="2845162" y="0"/>
                </a:lnTo>
                <a:lnTo>
                  <a:pt x="2845162" y="301305"/>
                </a:lnTo>
                <a:lnTo>
                  <a:pt x="0" y="301305"/>
                </a:lnTo>
                <a:lnTo>
                  <a:pt x="0" y="0"/>
                </a:lnTo>
                <a:close/>
              </a:path>
            </a:pathLst>
          </a:custGeom>
          <a:blipFill>
            <a:blip r:embed="rId4"/>
            <a:stretch>
              <a:fillRect l="0" t="-86495" r="0" b="0"/>
            </a:stretch>
          </a:blipFill>
        </p:spPr>
      </p:sp>
      <p:grpSp>
        <p:nvGrpSpPr>
          <p:cNvPr name="Group 16" id="16"/>
          <p:cNvGrpSpPr/>
          <p:nvPr/>
        </p:nvGrpSpPr>
        <p:grpSpPr>
          <a:xfrm rot="0">
            <a:off x="-690640" y="-1543050"/>
            <a:ext cx="19210521" cy="4453378"/>
            <a:chOff x="0" y="0"/>
            <a:chExt cx="5059561" cy="1172906"/>
          </a:xfrm>
        </p:grpSpPr>
        <p:sp>
          <p:nvSpPr>
            <p:cNvPr name="Freeform 17" id="17"/>
            <p:cNvSpPr/>
            <p:nvPr/>
          </p:nvSpPr>
          <p:spPr>
            <a:xfrm flipH="false" flipV="false" rot="0">
              <a:off x="0" y="0"/>
              <a:ext cx="5059561" cy="1172906"/>
            </a:xfrm>
            <a:custGeom>
              <a:avLst/>
              <a:gdLst/>
              <a:ahLst/>
              <a:cxnLst/>
              <a:rect r="r" b="b" t="t" l="l"/>
              <a:pathLst>
                <a:path h="1172906" w="5059561">
                  <a:moveTo>
                    <a:pt x="0" y="0"/>
                  </a:moveTo>
                  <a:lnTo>
                    <a:pt x="5059561" y="0"/>
                  </a:lnTo>
                  <a:lnTo>
                    <a:pt x="5059561" y="1172906"/>
                  </a:lnTo>
                  <a:lnTo>
                    <a:pt x="0" y="1172906"/>
                  </a:lnTo>
                  <a:close/>
                </a:path>
              </a:pathLst>
            </a:custGeom>
            <a:solidFill>
              <a:srgbClr val="051D40"/>
            </a:solidFill>
            <a:ln w="38100" cap="sq">
              <a:solidFill>
                <a:srgbClr val="56AEFF"/>
              </a:solidFill>
              <a:prstDash val="solid"/>
              <a:miter/>
            </a:ln>
          </p:spPr>
        </p:sp>
        <p:sp>
          <p:nvSpPr>
            <p:cNvPr name="TextBox 18" id="18"/>
            <p:cNvSpPr txBox="true"/>
            <p:nvPr/>
          </p:nvSpPr>
          <p:spPr>
            <a:xfrm>
              <a:off x="0" y="-38100"/>
              <a:ext cx="5059561" cy="1211006"/>
            </a:xfrm>
            <a:prstGeom prst="rect">
              <a:avLst/>
            </a:prstGeom>
          </p:spPr>
          <p:txBody>
            <a:bodyPr anchor="ctr" rtlCol="false" tIns="50800" lIns="50800" bIns="50800" rIns="50800"/>
            <a:lstStyle/>
            <a:p>
              <a:pPr algn="ctr">
                <a:lnSpc>
                  <a:spcPts val="2605"/>
                </a:lnSpc>
              </a:pPr>
            </a:p>
          </p:txBody>
        </p:sp>
      </p:grpSp>
      <p:sp>
        <p:nvSpPr>
          <p:cNvPr name="Freeform 19" id="19"/>
          <p:cNvSpPr/>
          <p:nvPr/>
        </p:nvSpPr>
        <p:spPr>
          <a:xfrm flipH="false" flipV="false" rot="0">
            <a:off x="16804754" y="9074551"/>
            <a:ext cx="1715127" cy="1715127"/>
          </a:xfrm>
          <a:custGeom>
            <a:avLst/>
            <a:gdLst/>
            <a:ahLst/>
            <a:cxnLst/>
            <a:rect r="r" b="b" t="t" l="l"/>
            <a:pathLst>
              <a:path h="1715127" w="1715127">
                <a:moveTo>
                  <a:pt x="0" y="0"/>
                </a:moveTo>
                <a:lnTo>
                  <a:pt x="1715127" y="0"/>
                </a:lnTo>
                <a:lnTo>
                  <a:pt x="1715127" y="1715126"/>
                </a:lnTo>
                <a:lnTo>
                  <a:pt x="0" y="171512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363441" y="-390286"/>
            <a:ext cx="1715127" cy="1715127"/>
          </a:xfrm>
          <a:custGeom>
            <a:avLst/>
            <a:gdLst/>
            <a:ahLst/>
            <a:cxnLst/>
            <a:rect r="r" b="b" t="t" l="l"/>
            <a:pathLst>
              <a:path h="1715127" w="1715127">
                <a:moveTo>
                  <a:pt x="0" y="0"/>
                </a:moveTo>
                <a:lnTo>
                  <a:pt x="1715127" y="0"/>
                </a:lnTo>
                <a:lnTo>
                  <a:pt x="1715127" y="1715127"/>
                </a:lnTo>
                <a:lnTo>
                  <a:pt x="0" y="17151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14398071" y="-136788"/>
            <a:ext cx="2988937" cy="570615"/>
          </a:xfrm>
          <a:custGeom>
            <a:avLst/>
            <a:gdLst/>
            <a:ahLst/>
            <a:cxnLst/>
            <a:rect r="r" b="b" t="t" l="l"/>
            <a:pathLst>
              <a:path h="570615" w="2988937">
                <a:moveTo>
                  <a:pt x="0" y="0"/>
                </a:moveTo>
                <a:lnTo>
                  <a:pt x="2988938" y="0"/>
                </a:lnTo>
                <a:lnTo>
                  <a:pt x="2988938" y="570616"/>
                </a:lnTo>
                <a:lnTo>
                  <a:pt x="0" y="5706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2" id="22"/>
          <p:cNvSpPr/>
          <p:nvPr/>
        </p:nvSpPr>
        <p:spPr>
          <a:xfrm flipH="false" flipV="false" rot="0">
            <a:off x="900991" y="9922935"/>
            <a:ext cx="2988937" cy="570615"/>
          </a:xfrm>
          <a:custGeom>
            <a:avLst/>
            <a:gdLst/>
            <a:ahLst/>
            <a:cxnLst/>
            <a:rect r="r" b="b" t="t" l="l"/>
            <a:pathLst>
              <a:path h="570615" w="2988937">
                <a:moveTo>
                  <a:pt x="0" y="0"/>
                </a:moveTo>
                <a:lnTo>
                  <a:pt x="2988938" y="0"/>
                </a:lnTo>
                <a:lnTo>
                  <a:pt x="2988938" y="570616"/>
                </a:lnTo>
                <a:lnTo>
                  <a:pt x="0" y="57061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3" id="23"/>
          <p:cNvSpPr/>
          <p:nvPr/>
        </p:nvSpPr>
        <p:spPr>
          <a:xfrm flipH="false" flipV="false" rot="0">
            <a:off x="732987" y="4719928"/>
            <a:ext cx="2757921" cy="3566278"/>
          </a:xfrm>
          <a:custGeom>
            <a:avLst/>
            <a:gdLst/>
            <a:ahLst/>
            <a:cxnLst/>
            <a:rect r="r" b="b" t="t" l="l"/>
            <a:pathLst>
              <a:path h="3566278" w="2757921">
                <a:moveTo>
                  <a:pt x="0" y="0"/>
                </a:moveTo>
                <a:lnTo>
                  <a:pt x="2757921" y="0"/>
                </a:lnTo>
                <a:lnTo>
                  <a:pt x="2757921" y="3566278"/>
                </a:lnTo>
                <a:lnTo>
                  <a:pt x="0" y="3566278"/>
                </a:lnTo>
                <a:lnTo>
                  <a:pt x="0" y="0"/>
                </a:lnTo>
                <a:close/>
              </a:path>
            </a:pathLst>
          </a:custGeom>
          <a:blipFill>
            <a:blip r:embed="rId9"/>
            <a:stretch>
              <a:fillRect l="0" t="0" r="0" b="0"/>
            </a:stretch>
          </a:blipFill>
        </p:spPr>
      </p:sp>
      <p:sp>
        <p:nvSpPr>
          <p:cNvPr name="Freeform 24" id="24"/>
          <p:cNvSpPr/>
          <p:nvPr/>
        </p:nvSpPr>
        <p:spPr>
          <a:xfrm flipH="false" flipV="false" rot="0">
            <a:off x="14398071" y="4818638"/>
            <a:ext cx="3766655" cy="3123932"/>
          </a:xfrm>
          <a:custGeom>
            <a:avLst/>
            <a:gdLst/>
            <a:ahLst/>
            <a:cxnLst/>
            <a:rect r="r" b="b" t="t" l="l"/>
            <a:pathLst>
              <a:path h="3123932" w="3766655">
                <a:moveTo>
                  <a:pt x="0" y="0"/>
                </a:moveTo>
                <a:lnTo>
                  <a:pt x="3766655" y="0"/>
                </a:lnTo>
                <a:lnTo>
                  <a:pt x="3766655" y="3123932"/>
                </a:lnTo>
                <a:lnTo>
                  <a:pt x="0" y="3123932"/>
                </a:lnTo>
                <a:lnTo>
                  <a:pt x="0" y="0"/>
                </a:lnTo>
                <a:close/>
              </a:path>
            </a:pathLst>
          </a:custGeom>
          <a:blipFill>
            <a:blip r:embed="rId10"/>
            <a:stretch>
              <a:fillRect l="0" t="0" r="0" b="0"/>
            </a:stretch>
          </a:blipFill>
        </p:spPr>
      </p:sp>
      <p:sp>
        <p:nvSpPr>
          <p:cNvPr name="TextBox 25" id="25"/>
          <p:cNvSpPr txBox="true"/>
          <p:nvPr/>
        </p:nvSpPr>
        <p:spPr>
          <a:xfrm rot="0">
            <a:off x="3919280" y="1626663"/>
            <a:ext cx="10450651" cy="733425"/>
          </a:xfrm>
          <a:prstGeom prst="rect">
            <a:avLst/>
          </a:prstGeom>
        </p:spPr>
        <p:txBody>
          <a:bodyPr anchor="t" rtlCol="false" tIns="0" lIns="0" bIns="0" rIns="0">
            <a:spAutoFit/>
          </a:bodyPr>
          <a:lstStyle/>
          <a:p>
            <a:pPr algn="ctr" marL="0" indent="0" lvl="0">
              <a:lnSpc>
                <a:spcPts val="5719"/>
              </a:lnSpc>
              <a:spcBef>
                <a:spcPct val="0"/>
              </a:spcBef>
            </a:pPr>
            <a:r>
              <a:rPr lang="en-US" b="true" sz="4766">
                <a:solidFill>
                  <a:srgbClr val="FFFFFF"/>
                </a:solidFill>
                <a:latin typeface="Now Bold"/>
                <a:ea typeface="Now Bold"/>
                <a:cs typeface="Now Bold"/>
                <a:sym typeface="Now Bold"/>
              </a:rPr>
              <a:t>OUR TEAM</a:t>
            </a:r>
          </a:p>
        </p:txBody>
      </p:sp>
      <p:sp>
        <p:nvSpPr>
          <p:cNvPr name="TextBox 26" id="26"/>
          <p:cNvSpPr txBox="true"/>
          <p:nvPr/>
        </p:nvSpPr>
        <p:spPr>
          <a:xfrm rot="0">
            <a:off x="5304858" y="6690972"/>
            <a:ext cx="2470628" cy="741003"/>
          </a:xfrm>
          <a:prstGeom prst="rect">
            <a:avLst/>
          </a:prstGeom>
        </p:spPr>
        <p:txBody>
          <a:bodyPr anchor="t" rtlCol="false" tIns="0" lIns="0" bIns="0" rIns="0">
            <a:spAutoFit/>
          </a:bodyPr>
          <a:lstStyle/>
          <a:p>
            <a:pPr algn="ctr">
              <a:lnSpc>
                <a:spcPts val="2972"/>
              </a:lnSpc>
            </a:pPr>
            <a:r>
              <a:rPr lang="en-US" sz="2477" spc="123">
                <a:solidFill>
                  <a:srgbClr val="FFFBFB"/>
                </a:solidFill>
                <a:latin typeface="DM Sans"/>
                <a:ea typeface="DM Sans"/>
                <a:cs typeface="DM Sans"/>
                <a:sym typeface="DM Sans"/>
              </a:rPr>
              <a:t>Gary</a:t>
            </a:r>
          </a:p>
          <a:p>
            <a:pPr algn="ctr">
              <a:lnSpc>
                <a:spcPts val="2972"/>
              </a:lnSpc>
            </a:pPr>
            <a:r>
              <a:rPr lang="en-US" sz="2477" spc="123">
                <a:solidFill>
                  <a:srgbClr val="FFFBFB"/>
                </a:solidFill>
                <a:latin typeface="DM Sans"/>
                <a:ea typeface="DM Sans"/>
                <a:cs typeface="DM Sans"/>
                <a:sym typeface="DM Sans"/>
              </a:rPr>
              <a:t>Horejsi</a:t>
            </a:r>
          </a:p>
        </p:txBody>
      </p:sp>
      <p:sp>
        <p:nvSpPr>
          <p:cNvPr name="TextBox 27" id="27"/>
          <p:cNvSpPr txBox="true"/>
          <p:nvPr/>
        </p:nvSpPr>
        <p:spPr>
          <a:xfrm rot="0">
            <a:off x="5529591" y="7604404"/>
            <a:ext cx="2082476" cy="275722"/>
          </a:xfrm>
          <a:prstGeom prst="rect">
            <a:avLst/>
          </a:prstGeom>
        </p:spPr>
        <p:txBody>
          <a:bodyPr anchor="t" rtlCol="false" tIns="0" lIns="0" bIns="0" rIns="0">
            <a:spAutoFit/>
          </a:bodyPr>
          <a:lstStyle/>
          <a:p>
            <a:pPr algn="ctr">
              <a:lnSpc>
                <a:spcPts val="2229"/>
              </a:lnSpc>
            </a:pPr>
            <a:r>
              <a:rPr lang="en-US" sz="1857" spc="92">
                <a:solidFill>
                  <a:srgbClr val="4BD1FB"/>
                </a:solidFill>
                <a:latin typeface="DM Sans"/>
                <a:ea typeface="DM Sans"/>
                <a:cs typeface="DM Sans"/>
                <a:sym typeface="DM Sans"/>
              </a:rPr>
              <a:t>Police Captain</a:t>
            </a:r>
          </a:p>
        </p:txBody>
      </p:sp>
      <p:sp>
        <p:nvSpPr>
          <p:cNvPr name="TextBox 28" id="28"/>
          <p:cNvSpPr txBox="true"/>
          <p:nvPr/>
        </p:nvSpPr>
        <p:spPr>
          <a:xfrm rot="0">
            <a:off x="10798156" y="6795747"/>
            <a:ext cx="1817546" cy="741003"/>
          </a:xfrm>
          <a:prstGeom prst="rect">
            <a:avLst/>
          </a:prstGeom>
        </p:spPr>
        <p:txBody>
          <a:bodyPr anchor="t" rtlCol="false" tIns="0" lIns="0" bIns="0" rIns="0">
            <a:spAutoFit/>
          </a:bodyPr>
          <a:lstStyle/>
          <a:p>
            <a:pPr algn="ctr">
              <a:lnSpc>
                <a:spcPts val="2972"/>
              </a:lnSpc>
            </a:pPr>
            <a:r>
              <a:rPr lang="en-US" sz="2477" spc="123">
                <a:solidFill>
                  <a:srgbClr val="FFFBFB"/>
                </a:solidFill>
                <a:latin typeface="DM Sans"/>
                <a:ea typeface="DM Sans"/>
                <a:cs typeface="DM Sans"/>
                <a:sym typeface="DM Sans"/>
              </a:rPr>
              <a:t>Drew</a:t>
            </a:r>
          </a:p>
          <a:p>
            <a:pPr algn="ctr">
              <a:lnSpc>
                <a:spcPts val="2972"/>
              </a:lnSpc>
            </a:pPr>
            <a:r>
              <a:rPr lang="en-US" sz="2477" spc="123">
                <a:solidFill>
                  <a:srgbClr val="FFFBFB"/>
                </a:solidFill>
                <a:latin typeface="DM Sans"/>
                <a:ea typeface="DM Sans"/>
                <a:cs typeface="DM Sans"/>
                <a:sym typeface="DM Sans"/>
              </a:rPr>
              <a:t>Bouta</a:t>
            </a:r>
          </a:p>
        </p:txBody>
      </p:sp>
      <p:sp>
        <p:nvSpPr>
          <p:cNvPr name="TextBox 29" id="29"/>
          <p:cNvSpPr txBox="true"/>
          <p:nvPr/>
        </p:nvSpPr>
        <p:spPr>
          <a:xfrm rot="0">
            <a:off x="10647922" y="7604404"/>
            <a:ext cx="2082476" cy="275722"/>
          </a:xfrm>
          <a:prstGeom prst="rect">
            <a:avLst/>
          </a:prstGeom>
        </p:spPr>
        <p:txBody>
          <a:bodyPr anchor="t" rtlCol="false" tIns="0" lIns="0" bIns="0" rIns="0">
            <a:spAutoFit/>
          </a:bodyPr>
          <a:lstStyle/>
          <a:p>
            <a:pPr algn="ctr">
              <a:lnSpc>
                <a:spcPts val="2229"/>
              </a:lnSpc>
            </a:pPr>
            <a:r>
              <a:rPr lang="en-US" sz="1857" spc="92">
                <a:solidFill>
                  <a:srgbClr val="4BD1FB"/>
                </a:solidFill>
                <a:latin typeface="DM Sans"/>
                <a:ea typeface="DM Sans"/>
                <a:cs typeface="DM Sans"/>
                <a:sym typeface="DM Sans"/>
              </a:rPr>
              <a:t>Finance Director</a:t>
            </a:r>
          </a:p>
        </p:txBody>
      </p:sp>
      <p:sp>
        <p:nvSpPr>
          <p:cNvPr name="TextBox 30" id="30"/>
          <p:cNvSpPr txBox="true"/>
          <p:nvPr/>
        </p:nvSpPr>
        <p:spPr>
          <a:xfrm rot="0">
            <a:off x="4256064" y="8381456"/>
            <a:ext cx="4718240" cy="354281"/>
          </a:xfrm>
          <a:prstGeom prst="rect">
            <a:avLst/>
          </a:prstGeom>
        </p:spPr>
        <p:txBody>
          <a:bodyPr anchor="t" rtlCol="false" tIns="0" lIns="0" bIns="0" rIns="0">
            <a:spAutoFit/>
          </a:bodyPr>
          <a:lstStyle/>
          <a:p>
            <a:pPr algn="ctr">
              <a:lnSpc>
                <a:spcPts val="2864"/>
              </a:lnSpc>
            </a:pPr>
            <a:r>
              <a:rPr lang="en-US" sz="2387" spc="119">
                <a:solidFill>
                  <a:srgbClr val="FFFFFF"/>
                </a:solidFill>
                <a:latin typeface="DM Sans"/>
                <a:ea typeface="DM Sans"/>
                <a:cs typeface="DM Sans"/>
                <a:sym typeface="DM Sans"/>
              </a:rPr>
              <a:t>ghorejsi@snoqualmiewa.gov</a:t>
            </a:r>
          </a:p>
        </p:txBody>
      </p:sp>
      <p:sp>
        <p:nvSpPr>
          <p:cNvPr name="TextBox 31" id="31"/>
          <p:cNvSpPr txBox="true"/>
          <p:nvPr/>
        </p:nvSpPr>
        <p:spPr>
          <a:xfrm rot="0">
            <a:off x="9340965" y="8381456"/>
            <a:ext cx="4718240" cy="354281"/>
          </a:xfrm>
          <a:prstGeom prst="rect">
            <a:avLst/>
          </a:prstGeom>
        </p:spPr>
        <p:txBody>
          <a:bodyPr anchor="t" rtlCol="false" tIns="0" lIns="0" bIns="0" rIns="0">
            <a:spAutoFit/>
          </a:bodyPr>
          <a:lstStyle/>
          <a:p>
            <a:pPr algn="ctr">
              <a:lnSpc>
                <a:spcPts val="2864"/>
              </a:lnSpc>
            </a:pPr>
            <a:r>
              <a:rPr lang="en-US" sz="2387" spc="119">
                <a:solidFill>
                  <a:srgbClr val="FFFFFF"/>
                </a:solidFill>
                <a:latin typeface="DM Sans"/>
                <a:ea typeface="DM Sans"/>
                <a:cs typeface="DM Sans"/>
                <a:sym typeface="DM Sans"/>
              </a:rPr>
              <a:t>dbouta@snoqualmiewa.gov</a:t>
            </a:r>
          </a:p>
        </p:txBody>
      </p:sp>
      <p:sp>
        <p:nvSpPr>
          <p:cNvPr name="TextBox 32" id="32"/>
          <p:cNvSpPr txBox="true"/>
          <p:nvPr/>
        </p:nvSpPr>
        <p:spPr>
          <a:xfrm rot="0">
            <a:off x="10458611" y="8840512"/>
            <a:ext cx="2461098" cy="361950"/>
          </a:xfrm>
          <a:prstGeom prst="rect">
            <a:avLst/>
          </a:prstGeom>
        </p:spPr>
        <p:txBody>
          <a:bodyPr anchor="t" rtlCol="false" tIns="0" lIns="0" bIns="0" rIns="0">
            <a:spAutoFit/>
          </a:bodyPr>
          <a:lstStyle/>
          <a:p>
            <a:pPr algn="ctr">
              <a:lnSpc>
                <a:spcPts val="2868"/>
              </a:lnSpc>
            </a:pPr>
            <a:r>
              <a:rPr lang="en-US" sz="2390" spc="119">
                <a:solidFill>
                  <a:srgbClr val="FFFFFF"/>
                </a:solidFill>
                <a:latin typeface="DM Sans"/>
                <a:ea typeface="DM Sans"/>
                <a:cs typeface="DM Sans"/>
                <a:sym typeface="DM Sans"/>
              </a:rPr>
              <a:t>425-996-5445</a:t>
            </a:r>
          </a:p>
        </p:txBody>
      </p:sp>
      <p:sp>
        <p:nvSpPr>
          <p:cNvPr name="TextBox 33" id="33"/>
          <p:cNvSpPr txBox="true"/>
          <p:nvPr/>
        </p:nvSpPr>
        <p:spPr>
          <a:xfrm rot="0">
            <a:off x="5314960" y="8830987"/>
            <a:ext cx="2511736" cy="361950"/>
          </a:xfrm>
          <a:prstGeom prst="rect">
            <a:avLst/>
          </a:prstGeom>
        </p:spPr>
        <p:txBody>
          <a:bodyPr anchor="t" rtlCol="false" tIns="0" lIns="0" bIns="0" rIns="0">
            <a:spAutoFit/>
          </a:bodyPr>
          <a:lstStyle/>
          <a:p>
            <a:pPr algn="ctr">
              <a:lnSpc>
                <a:spcPts val="2868"/>
              </a:lnSpc>
            </a:pPr>
            <a:r>
              <a:rPr lang="en-US" sz="2390" spc="119">
                <a:solidFill>
                  <a:srgbClr val="FFFFFF"/>
                </a:solidFill>
                <a:latin typeface="DM Sans"/>
                <a:ea typeface="DM Sans"/>
                <a:cs typeface="DM Sans"/>
                <a:sym typeface="DM Sans"/>
              </a:rPr>
              <a:t>425-507-8215</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0899382" y="-54747"/>
            <a:ext cx="8958965" cy="9313047"/>
            <a:chOff x="0" y="0"/>
            <a:chExt cx="6108573" cy="6350000"/>
          </a:xfrm>
        </p:grpSpPr>
        <p:sp>
          <p:nvSpPr>
            <p:cNvPr name="Freeform 3" id="3"/>
            <p:cNvSpPr/>
            <p:nvPr/>
          </p:nvSpPr>
          <p:spPr>
            <a:xfrm flipH="false" flipV="false" rot="0">
              <a:off x="0" y="0"/>
              <a:ext cx="6108573" cy="6350000"/>
            </a:xfrm>
            <a:custGeom>
              <a:avLst/>
              <a:gdLst/>
              <a:ahLst/>
              <a:cxnLst/>
              <a:rect r="r" b="b" t="t" l="l"/>
              <a:pathLst>
                <a:path h="6350000" w="6108573">
                  <a:moveTo>
                    <a:pt x="6108573" y="0"/>
                  </a:moveTo>
                  <a:lnTo>
                    <a:pt x="6108573" y="3295396"/>
                  </a:lnTo>
                  <a:cubicBezTo>
                    <a:pt x="6108573" y="4982464"/>
                    <a:pt x="4741164" y="6350000"/>
                    <a:pt x="3054350" y="6350000"/>
                  </a:cubicBezTo>
                  <a:cubicBezTo>
                    <a:pt x="1367536" y="6350000"/>
                    <a:pt x="0" y="4982464"/>
                    <a:pt x="0" y="3295523"/>
                  </a:cubicBezTo>
                  <a:lnTo>
                    <a:pt x="0" y="0"/>
                  </a:lnTo>
                  <a:lnTo>
                    <a:pt x="6108573" y="0"/>
                  </a:lnTo>
                  <a:close/>
                </a:path>
              </a:pathLst>
            </a:custGeom>
            <a:blipFill>
              <a:blip r:embed="rId2"/>
              <a:stretch>
                <a:fillRect l="0" t="-14566" r="0" b="-2214"/>
              </a:stretch>
            </a:blipFill>
          </p:spPr>
        </p:sp>
      </p:grpSp>
      <p:sp>
        <p:nvSpPr>
          <p:cNvPr name="Freeform 4" id="4"/>
          <p:cNvSpPr/>
          <p:nvPr/>
        </p:nvSpPr>
        <p:spPr>
          <a:xfrm flipH="false" flipV="false" rot="0">
            <a:off x="17259300" y="8127303"/>
            <a:ext cx="1802889" cy="1802889"/>
          </a:xfrm>
          <a:custGeom>
            <a:avLst/>
            <a:gdLst/>
            <a:ahLst/>
            <a:cxnLst/>
            <a:rect r="r" b="b" t="t" l="l"/>
            <a:pathLst>
              <a:path h="1802889" w="1802889">
                <a:moveTo>
                  <a:pt x="0" y="0"/>
                </a:moveTo>
                <a:lnTo>
                  <a:pt x="1802889" y="0"/>
                </a:lnTo>
                <a:lnTo>
                  <a:pt x="1802889" y="1802889"/>
                </a:lnTo>
                <a:lnTo>
                  <a:pt x="0" y="18028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833387" y="-1033334"/>
            <a:ext cx="2293320" cy="2293320"/>
          </a:xfrm>
          <a:custGeom>
            <a:avLst/>
            <a:gdLst/>
            <a:ahLst/>
            <a:cxnLst/>
            <a:rect r="r" b="b" t="t" l="l"/>
            <a:pathLst>
              <a:path h="2293320" w="2293320">
                <a:moveTo>
                  <a:pt x="0" y="0"/>
                </a:moveTo>
                <a:lnTo>
                  <a:pt x="2293320" y="0"/>
                </a:lnTo>
                <a:lnTo>
                  <a:pt x="2293320" y="2293319"/>
                </a:lnTo>
                <a:lnTo>
                  <a:pt x="0" y="22933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 id="6"/>
          <p:cNvGrpSpPr/>
          <p:nvPr/>
        </p:nvGrpSpPr>
        <p:grpSpPr>
          <a:xfrm rot="0">
            <a:off x="-1543050" y="-54747"/>
            <a:ext cx="2760734" cy="10341747"/>
            <a:chOff x="0" y="0"/>
            <a:chExt cx="727107" cy="2723752"/>
          </a:xfrm>
        </p:grpSpPr>
        <p:sp>
          <p:nvSpPr>
            <p:cNvPr name="Freeform 7" id="7"/>
            <p:cNvSpPr/>
            <p:nvPr/>
          </p:nvSpPr>
          <p:spPr>
            <a:xfrm flipH="false" flipV="false" rot="0">
              <a:off x="0" y="0"/>
              <a:ext cx="727107" cy="2723752"/>
            </a:xfrm>
            <a:custGeom>
              <a:avLst/>
              <a:gdLst/>
              <a:ahLst/>
              <a:cxnLst/>
              <a:rect r="r" b="b" t="t" l="l"/>
              <a:pathLst>
                <a:path h="2723752" w="727107">
                  <a:moveTo>
                    <a:pt x="0" y="0"/>
                  </a:moveTo>
                  <a:lnTo>
                    <a:pt x="727107" y="0"/>
                  </a:lnTo>
                  <a:lnTo>
                    <a:pt x="727107" y="2723752"/>
                  </a:lnTo>
                  <a:lnTo>
                    <a:pt x="0" y="2723752"/>
                  </a:lnTo>
                  <a:close/>
                </a:path>
              </a:pathLst>
            </a:custGeom>
            <a:solidFill>
              <a:srgbClr val="145DA0"/>
            </a:solidFill>
          </p:spPr>
        </p:sp>
        <p:sp>
          <p:nvSpPr>
            <p:cNvPr name="TextBox 8" id="8"/>
            <p:cNvSpPr txBox="true"/>
            <p:nvPr/>
          </p:nvSpPr>
          <p:spPr>
            <a:xfrm>
              <a:off x="0" y="-38100"/>
              <a:ext cx="727107" cy="2761852"/>
            </a:xfrm>
            <a:prstGeom prst="rect">
              <a:avLst/>
            </a:prstGeom>
          </p:spPr>
          <p:txBody>
            <a:bodyPr anchor="ctr" rtlCol="false" tIns="50800" lIns="50800" bIns="50800" rIns="50800"/>
            <a:lstStyle/>
            <a:p>
              <a:pPr algn="ctr">
                <a:lnSpc>
                  <a:spcPts val="2605"/>
                </a:lnSpc>
              </a:pPr>
            </a:p>
          </p:txBody>
        </p:sp>
      </p:grpSp>
      <p:sp>
        <p:nvSpPr>
          <p:cNvPr name="TextBox 9" id="9"/>
          <p:cNvSpPr txBox="true"/>
          <p:nvPr/>
        </p:nvSpPr>
        <p:spPr>
          <a:xfrm rot="0">
            <a:off x="1690822" y="618479"/>
            <a:ext cx="8245699" cy="971550"/>
          </a:xfrm>
          <a:prstGeom prst="rect">
            <a:avLst/>
          </a:prstGeom>
        </p:spPr>
        <p:txBody>
          <a:bodyPr anchor="t" rtlCol="false" tIns="0" lIns="0" bIns="0" rIns="0">
            <a:spAutoFit/>
          </a:bodyPr>
          <a:lstStyle/>
          <a:p>
            <a:pPr algn="ctr" marL="0" indent="0" lvl="0">
              <a:lnSpc>
                <a:spcPts val="7523"/>
              </a:lnSpc>
              <a:spcBef>
                <a:spcPct val="0"/>
              </a:spcBef>
            </a:pPr>
            <a:r>
              <a:rPr lang="en-US" b="true" sz="6270">
                <a:solidFill>
                  <a:srgbClr val="FFFFFF"/>
                </a:solidFill>
                <a:latin typeface="Now Bold"/>
                <a:ea typeface="Now Bold"/>
                <a:cs typeface="Now Bold"/>
                <a:sym typeface="Now Bold"/>
              </a:rPr>
              <a:t>OVERVIEW</a:t>
            </a:r>
          </a:p>
        </p:txBody>
      </p:sp>
      <p:sp>
        <p:nvSpPr>
          <p:cNvPr name="TextBox 10" id="10"/>
          <p:cNvSpPr txBox="true"/>
          <p:nvPr/>
        </p:nvSpPr>
        <p:spPr>
          <a:xfrm rot="0">
            <a:off x="3685505" y="2262423"/>
            <a:ext cx="4256332" cy="628474"/>
          </a:xfrm>
          <a:prstGeom prst="rect">
            <a:avLst/>
          </a:prstGeom>
        </p:spPr>
        <p:txBody>
          <a:bodyPr anchor="t" rtlCol="false" tIns="0" lIns="0" bIns="0" rIns="0">
            <a:spAutoFit/>
          </a:bodyPr>
          <a:lstStyle/>
          <a:p>
            <a:pPr algn="ctr" marL="0" indent="0" lvl="0">
              <a:lnSpc>
                <a:spcPts val="5185"/>
              </a:lnSpc>
              <a:spcBef>
                <a:spcPct val="0"/>
              </a:spcBef>
            </a:pPr>
            <a:r>
              <a:rPr lang="en-US" b="true" sz="3757">
                <a:solidFill>
                  <a:srgbClr val="56AEFF"/>
                </a:solidFill>
                <a:latin typeface="DM Sans Bold"/>
                <a:ea typeface="DM Sans Bold"/>
                <a:cs typeface="DM Sans Bold"/>
                <a:sym typeface="DM Sans Bold"/>
              </a:rPr>
              <a:t>The Proposal</a:t>
            </a:r>
          </a:p>
        </p:txBody>
      </p:sp>
      <p:sp>
        <p:nvSpPr>
          <p:cNvPr name="AutoShape 11" id="11"/>
          <p:cNvSpPr/>
          <p:nvPr/>
        </p:nvSpPr>
        <p:spPr>
          <a:xfrm>
            <a:off x="1690822" y="5446819"/>
            <a:ext cx="8735422" cy="0"/>
          </a:xfrm>
          <a:prstGeom prst="line">
            <a:avLst/>
          </a:prstGeom>
          <a:ln cap="flat" w="47625">
            <a:solidFill>
              <a:srgbClr val="145DA0"/>
            </a:solidFill>
            <a:prstDash val="solid"/>
            <a:headEnd type="none" len="sm" w="sm"/>
            <a:tailEnd type="none" len="sm" w="sm"/>
          </a:ln>
        </p:spPr>
      </p:sp>
      <p:sp>
        <p:nvSpPr>
          <p:cNvPr name="TextBox 12" id="12"/>
          <p:cNvSpPr txBox="true"/>
          <p:nvPr/>
        </p:nvSpPr>
        <p:spPr>
          <a:xfrm rot="0">
            <a:off x="1690822" y="2949630"/>
            <a:ext cx="8735422" cy="2309327"/>
          </a:xfrm>
          <a:prstGeom prst="rect">
            <a:avLst/>
          </a:prstGeom>
        </p:spPr>
        <p:txBody>
          <a:bodyPr anchor="t" rtlCol="false" tIns="0" lIns="0" bIns="0" rIns="0">
            <a:spAutoFit/>
          </a:bodyPr>
          <a:lstStyle/>
          <a:p>
            <a:pPr algn="ctr" marL="0" indent="0" lvl="0">
              <a:lnSpc>
                <a:spcPts val="3063"/>
              </a:lnSpc>
              <a:spcBef>
                <a:spcPct val="0"/>
              </a:spcBef>
            </a:pPr>
            <a:r>
              <a:rPr lang="en-US" sz="2220">
                <a:solidFill>
                  <a:srgbClr val="FFFFFF"/>
                </a:solidFill>
                <a:latin typeface="DM Sans"/>
                <a:ea typeface="DM Sans"/>
                <a:cs typeface="DM Sans"/>
                <a:sym typeface="DM Sans"/>
              </a:rPr>
              <a:t>The Sn</a:t>
            </a:r>
            <a:r>
              <a:rPr lang="en-US" sz="2220" strike="noStrike" u="none">
                <a:solidFill>
                  <a:srgbClr val="FFFFFF"/>
                </a:solidFill>
                <a:latin typeface="DM Sans"/>
                <a:ea typeface="DM Sans"/>
                <a:cs typeface="DM Sans"/>
                <a:sym typeface="DM Sans"/>
              </a:rPr>
              <a:t>oqualmie Police Department has been proudly serving the community of North Bend since March of 2014. Serving both cities has become an integral part of this agency’s identity. Our dedication to ensuring the safety of those who work, visit, and call North Bend home is embodied in the department’s motto: </a:t>
            </a:r>
          </a:p>
          <a:p>
            <a:pPr algn="ctr" marL="0" indent="0" lvl="0">
              <a:lnSpc>
                <a:spcPts val="3311"/>
              </a:lnSpc>
              <a:spcBef>
                <a:spcPct val="0"/>
              </a:spcBef>
            </a:pPr>
            <a:r>
              <a:rPr lang="en-US" b="true" sz="2400" strike="noStrike" u="none">
                <a:solidFill>
                  <a:srgbClr val="FFFFFF"/>
                </a:solidFill>
                <a:latin typeface="DM Sans Bold"/>
                <a:ea typeface="DM Sans Bold"/>
                <a:cs typeface="DM Sans Bold"/>
                <a:sym typeface="DM Sans Bold"/>
              </a:rPr>
              <a:t>“No Call Too Small”</a:t>
            </a:r>
            <a:r>
              <a:rPr lang="en-US" sz="2400" strike="noStrike" u="none">
                <a:solidFill>
                  <a:srgbClr val="FFFFFF"/>
                </a:solidFill>
                <a:latin typeface="DM Sans"/>
                <a:ea typeface="DM Sans"/>
                <a:cs typeface="DM Sans"/>
                <a:sym typeface="DM Sans"/>
              </a:rPr>
              <a:t>. </a:t>
            </a:r>
          </a:p>
        </p:txBody>
      </p:sp>
      <p:sp>
        <p:nvSpPr>
          <p:cNvPr name="TextBox 13" id="13"/>
          <p:cNvSpPr txBox="true"/>
          <p:nvPr/>
        </p:nvSpPr>
        <p:spPr>
          <a:xfrm rot="0">
            <a:off x="2388076" y="5710842"/>
            <a:ext cx="7138272" cy="628474"/>
          </a:xfrm>
          <a:prstGeom prst="rect">
            <a:avLst/>
          </a:prstGeom>
        </p:spPr>
        <p:txBody>
          <a:bodyPr anchor="t" rtlCol="false" tIns="0" lIns="0" bIns="0" rIns="0">
            <a:spAutoFit/>
          </a:bodyPr>
          <a:lstStyle/>
          <a:p>
            <a:pPr algn="ctr" marL="0" indent="0" lvl="0">
              <a:lnSpc>
                <a:spcPts val="5185"/>
              </a:lnSpc>
              <a:spcBef>
                <a:spcPct val="0"/>
              </a:spcBef>
            </a:pPr>
            <a:r>
              <a:rPr lang="en-US" b="true" sz="3757">
                <a:solidFill>
                  <a:srgbClr val="56AEFF"/>
                </a:solidFill>
                <a:latin typeface="DM Sans Bold"/>
                <a:ea typeface="DM Sans Bold"/>
                <a:cs typeface="DM Sans Bold"/>
                <a:sym typeface="DM Sans Bold"/>
              </a:rPr>
              <a:t>Our Mission Statement</a:t>
            </a:r>
          </a:p>
        </p:txBody>
      </p:sp>
      <p:sp>
        <p:nvSpPr>
          <p:cNvPr name="AutoShape 14" id="14"/>
          <p:cNvSpPr/>
          <p:nvPr/>
        </p:nvSpPr>
        <p:spPr>
          <a:xfrm>
            <a:off x="1690822" y="7955785"/>
            <a:ext cx="8735422" cy="0"/>
          </a:xfrm>
          <a:prstGeom prst="line">
            <a:avLst/>
          </a:prstGeom>
          <a:ln cap="flat" w="47625">
            <a:solidFill>
              <a:srgbClr val="145DA0"/>
            </a:solidFill>
            <a:prstDash val="solid"/>
            <a:headEnd type="none" len="sm" w="sm"/>
            <a:tailEnd type="none" len="sm" w="sm"/>
          </a:ln>
        </p:spPr>
      </p:sp>
      <p:sp>
        <p:nvSpPr>
          <p:cNvPr name="TextBox 15" id="15"/>
          <p:cNvSpPr txBox="true"/>
          <p:nvPr/>
        </p:nvSpPr>
        <p:spPr>
          <a:xfrm rot="0">
            <a:off x="1690822" y="6529815"/>
            <a:ext cx="8735422" cy="1159349"/>
          </a:xfrm>
          <a:prstGeom prst="rect">
            <a:avLst/>
          </a:prstGeom>
        </p:spPr>
        <p:txBody>
          <a:bodyPr anchor="t" rtlCol="false" tIns="0" lIns="0" bIns="0" rIns="0">
            <a:spAutoFit/>
          </a:bodyPr>
          <a:lstStyle/>
          <a:p>
            <a:pPr algn="ctr" marL="0" indent="0" lvl="0">
              <a:lnSpc>
                <a:spcPts val="3057"/>
              </a:lnSpc>
              <a:spcBef>
                <a:spcPct val="0"/>
              </a:spcBef>
            </a:pPr>
            <a:r>
              <a:rPr lang="en-US" sz="2215">
                <a:solidFill>
                  <a:srgbClr val="FFFFFF"/>
                </a:solidFill>
                <a:latin typeface="DM Sans"/>
                <a:ea typeface="DM Sans"/>
                <a:cs typeface="DM Sans"/>
                <a:sym typeface="DM Sans"/>
              </a:rPr>
              <a:t>Th</a:t>
            </a:r>
            <a:r>
              <a:rPr lang="en-US" sz="2215" strike="noStrike" u="none">
                <a:solidFill>
                  <a:srgbClr val="FFFFFF"/>
                </a:solidFill>
                <a:latin typeface="DM Sans"/>
                <a:ea typeface="DM Sans"/>
                <a:cs typeface="DM Sans"/>
                <a:sym typeface="DM Sans"/>
              </a:rPr>
              <a:t>e Snoqualmie Police Department is committed to service, professionalism, teamwork, and making a positive impact at every opportunity. </a:t>
            </a:r>
          </a:p>
        </p:txBody>
      </p:sp>
      <p:sp>
        <p:nvSpPr>
          <p:cNvPr name="TextBox 16" id="16"/>
          <p:cNvSpPr txBox="true"/>
          <p:nvPr/>
        </p:nvSpPr>
        <p:spPr>
          <a:xfrm rot="0">
            <a:off x="1762547" y="8627297"/>
            <a:ext cx="8915343" cy="855682"/>
          </a:xfrm>
          <a:prstGeom prst="rect">
            <a:avLst/>
          </a:prstGeom>
        </p:spPr>
        <p:txBody>
          <a:bodyPr anchor="t" rtlCol="false" tIns="0" lIns="0" bIns="0" rIns="0">
            <a:spAutoFit/>
          </a:bodyPr>
          <a:lstStyle/>
          <a:p>
            <a:pPr algn="ctr" marL="0" indent="0" lvl="0">
              <a:lnSpc>
                <a:spcPts val="6996"/>
              </a:lnSpc>
              <a:spcBef>
                <a:spcPct val="0"/>
              </a:spcBef>
            </a:pPr>
            <a:r>
              <a:rPr lang="en-US" b="true" sz="5070">
                <a:solidFill>
                  <a:srgbClr val="FFFFFF"/>
                </a:solidFill>
                <a:latin typeface="DM Sans Bold"/>
                <a:ea typeface="DM Sans Bold"/>
                <a:cs typeface="DM Sans Bold"/>
                <a:sym typeface="DM Sans Bold"/>
              </a:rPr>
              <a:t>Two Cities, One Community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10800000">
            <a:off x="10345759" y="9053970"/>
            <a:ext cx="3112238" cy="3112238"/>
          </a:xfrm>
          <a:custGeom>
            <a:avLst/>
            <a:gdLst/>
            <a:ahLst/>
            <a:cxnLst/>
            <a:rect r="r" b="b" t="t" l="l"/>
            <a:pathLst>
              <a:path h="3112238" w="3112238">
                <a:moveTo>
                  <a:pt x="0" y="0"/>
                </a:moveTo>
                <a:lnTo>
                  <a:pt x="3112237" y="0"/>
                </a:lnTo>
                <a:lnTo>
                  <a:pt x="3112237"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800000">
            <a:off x="6900146" y="9053970"/>
            <a:ext cx="3112238" cy="2466059"/>
          </a:xfrm>
          <a:custGeom>
            <a:avLst/>
            <a:gdLst/>
            <a:ahLst/>
            <a:cxnLst/>
            <a:rect r="r" b="b" t="t" l="l"/>
            <a:pathLst>
              <a:path h="2466059" w="3112238">
                <a:moveTo>
                  <a:pt x="0" y="0"/>
                </a:moveTo>
                <a:lnTo>
                  <a:pt x="3112238" y="0"/>
                </a:lnTo>
                <a:lnTo>
                  <a:pt x="3112238" y="2466060"/>
                </a:lnTo>
                <a:lnTo>
                  <a:pt x="0" y="2466060"/>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4" id="4"/>
          <p:cNvSpPr/>
          <p:nvPr/>
        </p:nvSpPr>
        <p:spPr>
          <a:xfrm flipH="false" flipV="false" rot="-10800000">
            <a:off x="3450073" y="9065619"/>
            <a:ext cx="3112238" cy="3112238"/>
          </a:xfrm>
          <a:custGeom>
            <a:avLst/>
            <a:gdLst/>
            <a:ahLst/>
            <a:cxnLst/>
            <a:rect r="r" b="b" t="t" l="l"/>
            <a:pathLst>
              <a:path h="3112238" w="3112238">
                <a:moveTo>
                  <a:pt x="0" y="0"/>
                </a:moveTo>
                <a:lnTo>
                  <a:pt x="3112238" y="0"/>
                </a:lnTo>
                <a:lnTo>
                  <a:pt x="3112238" y="3112238"/>
                </a:lnTo>
                <a:lnTo>
                  <a:pt x="0" y="31122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10800000">
            <a:off x="0" y="9065619"/>
            <a:ext cx="3112238" cy="2466059"/>
          </a:xfrm>
          <a:custGeom>
            <a:avLst/>
            <a:gdLst/>
            <a:ahLst/>
            <a:cxnLst/>
            <a:rect r="r" b="b" t="t" l="l"/>
            <a:pathLst>
              <a:path h="2466059" w="3112238">
                <a:moveTo>
                  <a:pt x="0" y="0"/>
                </a:moveTo>
                <a:lnTo>
                  <a:pt x="3112238" y="0"/>
                </a:lnTo>
                <a:lnTo>
                  <a:pt x="3112238" y="2466059"/>
                </a:lnTo>
                <a:lnTo>
                  <a:pt x="0" y="246605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sp>
        <p:nvSpPr>
          <p:cNvPr name="Freeform 6" id="6"/>
          <p:cNvSpPr/>
          <p:nvPr/>
        </p:nvSpPr>
        <p:spPr>
          <a:xfrm flipH="false" flipV="false" rot="6150721">
            <a:off x="6080933" y="4579544"/>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7" id="7"/>
          <p:cNvGrpSpPr>
            <a:grpSpLocks noChangeAspect="true"/>
          </p:cNvGrpSpPr>
          <p:nvPr/>
        </p:nvGrpSpPr>
        <p:grpSpPr>
          <a:xfrm rot="0">
            <a:off x="11807534" y="0"/>
            <a:ext cx="6254290" cy="10287000"/>
            <a:chOff x="0" y="0"/>
            <a:chExt cx="3860673" cy="6350000"/>
          </a:xfrm>
        </p:grpSpPr>
        <p:sp>
          <p:nvSpPr>
            <p:cNvPr name="Freeform 8" id="8"/>
            <p:cNvSpPr/>
            <p:nvPr/>
          </p:nvSpPr>
          <p:spPr>
            <a:xfrm flipH="false" flipV="false" rot="0">
              <a:off x="0" y="0"/>
              <a:ext cx="3860673" cy="6350000"/>
            </a:xfrm>
            <a:custGeom>
              <a:avLst/>
              <a:gdLst/>
              <a:ahLst/>
              <a:cxnLst/>
              <a:rect r="r" b="b" t="t" l="l"/>
              <a:pathLst>
                <a:path h="6350000" w="3860673">
                  <a:moveTo>
                    <a:pt x="3860673" y="0"/>
                  </a:moveTo>
                  <a:lnTo>
                    <a:pt x="2341753" y="6350000"/>
                  </a:lnTo>
                  <a:lnTo>
                    <a:pt x="0" y="6350000"/>
                  </a:lnTo>
                  <a:lnTo>
                    <a:pt x="1518920" y="0"/>
                  </a:lnTo>
                  <a:lnTo>
                    <a:pt x="3860673" y="0"/>
                  </a:lnTo>
                  <a:close/>
                </a:path>
              </a:pathLst>
            </a:custGeom>
            <a:blipFill>
              <a:blip r:embed="rId5"/>
              <a:stretch>
                <a:fillRect l="-37516" t="0" r="-26962" b="0"/>
              </a:stretch>
            </a:blipFill>
          </p:spPr>
        </p:sp>
      </p:grpSp>
      <p:sp>
        <p:nvSpPr>
          <p:cNvPr name="Freeform 9" id="9"/>
          <p:cNvSpPr/>
          <p:nvPr/>
        </p:nvSpPr>
        <p:spPr>
          <a:xfrm flipH="false" flipV="false" rot="-4615544">
            <a:off x="10510810" y="5041623"/>
            <a:ext cx="13544802" cy="1127911"/>
          </a:xfrm>
          <a:custGeom>
            <a:avLst/>
            <a:gdLst/>
            <a:ahLst/>
            <a:cxnLst/>
            <a:rect r="r" b="b" t="t" l="l"/>
            <a:pathLst>
              <a:path h="1127911" w="13544802">
                <a:moveTo>
                  <a:pt x="0" y="0"/>
                </a:moveTo>
                <a:lnTo>
                  <a:pt x="13544801" y="0"/>
                </a:lnTo>
                <a:lnTo>
                  <a:pt x="13544801" y="1127912"/>
                </a:lnTo>
                <a:lnTo>
                  <a:pt x="0" y="1127912"/>
                </a:lnTo>
                <a:lnTo>
                  <a:pt x="0" y="0"/>
                </a:lnTo>
                <a:close/>
              </a:path>
            </a:pathLst>
          </a:custGeom>
          <a:blipFill>
            <a:blip r:embed="rId4"/>
            <a:stretch>
              <a:fillRect l="0" t="-137172" r="0" b="0"/>
            </a:stretch>
          </a:blipFill>
        </p:spPr>
      </p:sp>
      <p:grpSp>
        <p:nvGrpSpPr>
          <p:cNvPr name="Group 10" id="10"/>
          <p:cNvGrpSpPr/>
          <p:nvPr/>
        </p:nvGrpSpPr>
        <p:grpSpPr>
          <a:xfrm rot="-10800000">
            <a:off x="15923534" y="9053970"/>
            <a:ext cx="13457996" cy="3264379"/>
            <a:chOff x="0" y="0"/>
            <a:chExt cx="17943995" cy="4352506"/>
          </a:xfrm>
        </p:grpSpPr>
        <p:sp>
          <p:nvSpPr>
            <p:cNvPr name="Freeform 11" id="11"/>
            <p:cNvSpPr/>
            <p:nvPr/>
          </p:nvSpPr>
          <p:spPr>
            <a:xfrm flipH="false" flipV="false" rot="0">
              <a:off x="0" y="0"/>
              <a:ext cx="4149650" cy="4149650"/>
            </a:xfrm>
            <a:custGeom>
              <a:avLst/>
              <a:gdLst/>
              <a:ahLst/>
              <a:cxnLst/>
              <a:rect r="r" b="b" t="t" l="l"/>
              <a:pathLst>
                <a:path h="4149650" w="4149650">
                  <a:moveTo>
                    <a:pt x="0" y="0"/>
                  </a:moveTo>
                  <a:lnTo>
                    <a:pt x="4149650" y="0"/>
                  </a:lnTo>
                  <a:lnTo>
                    <a:pt x="4149650" y="4149650"/>
                  </a:lnTo>
                  <a:lnTo>
                    <a:pt x="0" y="414965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4600097" y="861572"/>
              <a:ext cx="4149650" cy="3288079"/>
            </a:xfrm>
            <a:custGeom>
              <a:avLst/>
              <a:gdLst/>
              <a:ahLst/>
              <a:cxnLst/>
              <a:rect r="r" b="b" t="t" l="l"/>
              <a:pathLst>
                <a:path h="3288079" w="4149650">
                  <a:moveTo>
                    <a:pt x="0" y="0"/>
                  </a:moveTo>
                  <a:lnTo>
                    <a:pt x="4149651" y="0"/>
                  </a:lnTo>
                  <a:lnTo>
                    <a:pt x="4149651" y="3288078"/>
                  </a:lnTo>
                  <a:lnTo>
                    <a:pt x="0" y="3288078"/>
                  </a:lnTo>
                  <a:lnTo>
                    <a:pt x="0" y="0"/>
                  </a:lnTo>
                  <a:close/>
                </a:path>
              </a:pathLst>
            </a:custGeom>
            <a:blipFill>
              <a:blip r:embed="rId6">
                <a:extLst>
                  <a:ext uri="{96DAC541-7B7A-43D3-8B79-37D633B846F1}">
                    <asvg:svgBlip xmlns:asvg="http://schemas.microsoft.com/office/drawing/2016/SVG/main" r:embed="rId7"/>
                  </a:ext>
                </a:extLst>
              </a:blip>
              <a:stretch>
                <a:fillRect l="0" t="0" r="0" b="-26202"/>
              </a:stretch>
            </a:blipFill>
          </p:spPr>
        </p:sp>
        <p:sp>
          <p:nvSpPr>
            <p:cNvPr name="Freeform 13" id="13"/>
            <p:cNvSpPr/>
            <p:nvPr/>
          </p:nvSpPr>
          <p:spPr>
            <a:xfrm flipH="false" flipV="false" rot="0">
              <a:off x="9194248" y="202855"/>
              <a:ext cx="4149650" cy="4149650"/>
            </a:xfrm>
            <a:custGeom>
              <a:avLst/>
              <a:gdLst/>
              <a:ahLst/>
              <a:cxnLst/>
              <a:rect r="r" b="b" t="t" l="l"/>
              <a:pathLst>
                <a:path h="4149650" w="4149650">
                  <a:moveTo>
                    <a:pt x="0" y="0"/>
                  </a:moveTo>
                  <a:lnTo>
                    <a:pt x="4149650" y="0"/>
                  </a:lnTo>
                  <a:lnTo>
                    <a:pt x="4149650" y="4149651"/>
                  </a:lnTo>
                  <a:lnTo>
                    <a:pt x="0" y="41496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13794345" y="1064427"/>
              <a:ext cx="4149650" cy="3288079"/>
            </a:xfrm>
            <a:custGeom>
              <a:avLst/>
              <a:gdLst/>
              <a:ahLst/>
              <a:cxnLst/>
              <a:rect r="r" b="b" t="t" l="l"/>
              <a:pathLst>
                <a:path h="3288079" w="4149650">
                  <a:moveTo>
                    <a:pt x="0" y="0"/>
                  </a:moveTo>
                  <a:lnTo>
                    <a:pt x="4149650" y="0"/>
                  </a:lnTo>
                  <a:lnTo>
                    <a:pt x="4149650" y="3288079"/>
                  </a:lnTo>
                  <a:lnTo>
                    <a:pt x="0" y="3288079"/>
                  </a:lnTo>
                  <a:lnTo>
                    <a:pt x="0" y="0"/>
                  </a:lnTo>
                  <a:close/>
                </a:path>
              </a:pathLst>
            </a:custGeom>
            <a:blipFill>
              <a:blip r:embed="rId2">
                <a:extLst>
                  <a:ext uri="{96DAC541-7B7A-43D3-8B79-37D633B846F1}">
                    <asvg:svgBlip xmlns:asvg="http://schemas.microsoft.com/office/drawing/2016/SVG/main" r:embed="rId3"/>
                  </a:ext>
                </a:extLst>
              </a:blip>
              <a:stretch>
                <a:fillRect l="0" t="0" r="0" b="-26202"/>
              </a:stretch>
            </a:blipFill>
          </p:spPr>
        </p:sp>
      </p:grpSp>
      <p:sp>
        <p:nvSpPr>
          <p:cNvPr name="Freeform 15" id="15"/>
          <p:cNvSpPr/>
          <p:nvPr/>
        </p:nvSpPr>
        <p:spPr>
          <a:xfrm flipH="false" flipV="false" rot="0">
            <a:off x="662482" y="581611"/>
            <a:ext cx="2220133" cy="2870862"/>
          </a:xfrm>
          <a:custGeom>
            <a:avLst/>
            <a:gdLst/>
            <a:ahLst/>
            <a:cxnLst/>
            <a:rect r="r" b="b" t="t" l="l"/>
            <a:pathLst>
              <a:path h="2870862" w="2220133">
                <a:moveTo>
                  <a:pt x="0" y="0"/>
                </a:moveTo>
                <a:lnTo>
                  <a:pt x="2220133" y="0"/>
                </a:lnTo>
                <a:lnTo>
                  <a:pt x="2220133" y="2870861"/>
                </a:lnTo>
                <a:lnTo>
                  <a:pt x="0" y="2870861"/>
                </a:lnTo>
                <a:lnTo>
                  <a:pt x="0" y="0"/>
                </a:lnTo>
                <a:close/>
              </a:path>
            </a:pathLst>
          </a:custGeom>
          <a:blipFill>
            <a:blip r:embed="rId8"/>
            <a:stretch>
              <a:fillRect l="0" t="0" r="0" b="0"/>
            </a:stretch>
          </a:blipFill>
        </p:spPr>
      </p:sp>
      <p:grpSp>
        <p:nvGrpSpPr>
          <p:cNvPr name="Group 16" id="16"/>
          <p:cNvGrpSpPr/>
          <p:nvPr/>
        </p:nvGrpSpPr>
        <p:grpSpPr>
          <a:xfrm rot="0">
            <a:off x="6150909" y="581611"/>
            <a:ext cx="2613061" cy="2252658"/>
            <a:chOff x="0" y="0"/>
            <a:chExt cx="991873" cy="855070"/>
          </a:xfrm>
        </p:grpSpPr>
        <p:sp>
          <p:nvSpPr>
            <p:cNvPr name="Freeform 17" id="17"/>
            <p:cNvSpPr/>
            <p:nvPr/>
          </p:nvSpPr>
          <p:spPr>
            <a:xfrm flipH="false" flipV="false" rot="0">
              <a:off x="0" y="0"/>
              <a:ext cx="991873" cy="855070"/>
            </a:xfrm>
            <a:custGeom>
              <a:avLst/>
              <a:gdLst/>
              <a:ahLst/>
              <a:cxnLst/>
              <a:rect r="r" b="b" t="t" l="l"/>
              <a:pathLst>
                <a:path h="855070" w="991873">
                  <a:moveTo>
                    <a:pt x="0" y="0"/>
                  </a:moveTo>
                  <a:lnTo>
                    <a:pt x="991873" y="0"/>
                  </a:lnTo>
                  <a:lnTo>
                    <a:pt x="991873" y="855070"/>
                  </a:lnTo>
                  <a:lnTo>
                    <a:pt x="0" y="855070"/>
                  </a:lnTo>
                  <a:close/>
                </a:path>
              </a:pathLst>
            </a:custGeom>
            <a:solidFill>
              <a:srgbClr val="051D40"/>
            </a:solidFill>
            <a:ln w="9525" cap="sq">
              <a:solidFill>
                <a:srgbClr val="FFFFFF"/>
              </a:solidFill>
              <a:prstDash val="solid"/>
              <a:miter/>
            </a:ln>
          </p:spPr>
        </p:sp>
        <p:sp>
          <p:nvSpPr>
            <p:cNvPr name="TextBox 18" id="18"/>
            <p:cNvSpPr txBox="true"/>
            <p:nvPr/>
          </p:nvSpPr>
          <p:spPr>
            <a:xfrm>
              <a:off x="0" y="-38100"/>
              <a:ext cx="991873" cy="893170"/>
            </a:xfrm>
            <a:prstGeom prst="rect">
              <a:avLst/>
            </a:prstGeom>
          </p:spPr>
          <p:txBody>
            <a:bodyPr anchor="ctr" rtlCol="false" tIns="50800" lIns="50800" bIns="50800" rIns="50800"/>
            <a:lstStyle/>
            <a:p>
              <a:pPr algn="ctr">
                <a:lnSpc>
                  <a:spcPts val="3483"/>
                </a:lnSpc>
              </a:pPr>
            </a:p>
          </p:txBody>
        </p:sp>
      </p:grpSp>
      <p:sp>
        <p:nvSpPr>
          <p:cNvPr name="TextBox 19" id="19"/>
          <p:cNvSpPr txBox="true"/>
          <p:nvPr/>
        </p:nvSpPr>
        <p:spPr>
          <a:xfrm rot="0">
            <a:off x="6150909" y="655297"/>
            <a:ext cx="2610247" cy="737616"/>
          </a:xfrm>
          <a:prstGeom prst="rect">
            <a:avLst/>
          </a:prstGeom>
        </p:spPr>
        <p:txBody>
          <a:bodyPr anchor="t" rtlCol="false" tIns="0" lIns="0" bIns="0" rIns="0">
            <a:spAutoFit/>
          </a:bodyPr>
          <a:lstStyle/>
          <a:p>
            <a:pPr algn="ctr">
              <a:lnSpc>
                <a:spcPts val="6072"/>
              </a:lnSpc>
            </a:pPr>
            <a:r>
              <a:rPr lang="en-US" sz="4400">
                <a:solidFill>
                  <a:srgbClr val="A6A6A6"/>
                </a:solidFill>
                <a:latin typeface="DM Sans"/>
                <a:ea typeface="DM Sans"/>
                <a:cs typeface="DM Sans"/>
                <a:sym typeface="DM Sans"/>
              </a:rPr>
              <a:t>SECTION</a:t>
            </a:r>
          </a:p>
        </p:txBody>
      </p:sp>
      <p:sp>
        <p:nvSpPr>
          <p:cNvPr name="TextBox 20" id="20"/>
          <p:cNvSpPr txBox="true"/>
          <p:nvPr/>
        </p:nvSpPr>
        <p:spPr>
          <a:xfrm rot="0">
            <a:off x="6296799" y="1221463"/>
            <a:ext cx="2318467" cy="1685959"/>
          </a:xfrm>
          <a:prstGeom prst="rect">
            <a:avLst/>
          </a:prstGeom>
        </p:spPr>
        <p:txBody>
          <a:bodyPr anchor="t" rtlCol="false" tIns="0" lIns="0" bIns="0" rIns="0">
            <a:spAutoFit/>
          </a:bodyPr>
          <a:lstStyle/>
          <a:p>
            <a:pPr algn="ctr">
              <a:lnSpc>
                <a:spcPts val="13799"/>
              </a:lnSpc>
            </a:pPr>
            <a:r>
              <a:rPr lang="en-US" sz="9999" b="true">
                <a:solidFill>
                  <a:srgbClr val="A6A6A6"/>
                </a:solidFill>
                <a:latin typeface="DM Sans Bold"/>
                <a:ea typeface="DM Sans Bold"/>
                <a:cs typeface="DM Sans Bold"/>
                <a:sym typeface="DM Sans Bold"/>
              </a:rPr>
              <a:t>1</a:t>
            </a:r>
          </a:p>
        </p:txBody>
      </p:sp>
      <p:sp>
        <p:nvSpPr>
          <p:cNvPr name="TextBox 21" id="21"/>
          <p:cNvSpPr txBox="true"/>
          <p:nvPr/>
        </p:nvSpPr>
        <p:spPr>
          <a:xfrm rot="0">
            <a:off x="3283939" y="3682550"/>
            <a:ext cx="8344187" cy="3836532"/>
          </a:xfrm>
          <a:prstGeom prst="rect">
            <a:avLst/>
          </a:prstGeom>
        </p:spPr>
        <p:txBody>
          <a:bodyPr anchor="t" rtlCol="false" tIns="0" lIns="0" bIns="0" rIns="0">
            <a:spAutoFit/>
          </a:bodyPr>
          <a:lstStyle/>
          <a:p>
            <a:pPr algn="ctr">
              <a:lnSpc>
                <a:spcPts val="7463"/>
              </a:lnSpc>
            </a:pPr>
            <a:r>
              <a:rPr lang="en-US" b="true" sz="6219">
                <a:solidFill>
                  <a:srgbClr val="A6A6A6"/>
                </a:solidFill>
                <a:latin typeface="Now Bold"/>
                <a:ea typeface="Now Bold"/>
                <a:cs typeface="Now Bold"/>
                <a:sym typeface="Now Bold"/>
              </a:rPr>
              <a:t>ORGANIZATION</a:t>
            </a:r>
          </a:p>
          <a:p>
            <a:pPr algn="ctr">
              <a:lnSpc>
                <a:spcPts val="7463"/>
              </a:lnSpc>
            </a:pPr>
            <a:r>
              <a:rPr lang="en-US" b="true" sz="6219">
                <a:solidFill>
                  <a:srgbClr val="A6A6A6"/>
                </a:solidFill>
                <a:latin typeface="Now Bold"/>
                <a:ea typeface="Now Bold"/>
                <a:cs typeface="Now Bold"/>
                <a:sym typeface="Now Bold"/>
              </a:rPr>
              <a:t>&amp;</a:t>
            </a:r>
          </a:p>
          <a:p>
            <a:pPr algn="ctr" marL="0" indent="0" lvl="0">
              <a:lnSpc>
                <a:spcPts val="7463"/>
              </a:lnSpc>
              <a:spcBef>
                <a:spcPct val="0"/>
              </a:spcBef>
            </a:pPr>
            <a:r>
              <a:rPr lang="en-US" b="true" sz="6219">
                <a:solidFill>
                  <a:srgbClr val="A6A6A6"/>
                </a:solidFill>
                <a:latin typeface="Now Bold"/>
                <a:ea typeface="Now Bold"/>
                <a:cs typeface="Now Bold"/>
                <a:sym typeface="Now Bold"/>
              </a:rPr>
              <a:t>PROPOSED SERVICES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6433893" y="-2168683"/>
            <a:ext cx="4337366" cy="4337366"/>
          </a:xfrm>
          <a:custGeom>
            <a:avLst/>
            <a:gdLst/>
            <a:ahLst/>
            <a:cxnLst/>
            <a:rect r="r" b="b" t="t" l="l"/>
            <a:pathLst>
              <a:path h="4337366" w="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5090617" y="8314135"/>
            <a:ext cx="4337366" cy="4337366"/>
          </a:xfrm>
          <a:custGeom>
            <a:avLst/>
            <a:gdLst/>
            <a:ahLst/>
            <a:cxnLst/>
            <a:rect r="r" b="b" t="t" l="l"/>
            <a:pathLst>
              <a:path h="4337366" w="4337366">
                <a:moveTo>
                  <a:pt x="0" y="0"/>
                </a:moveTo>
                <a:lnTo>
                  <a:pt x="4337366" y="0"/>
                </a:lnTo>
                <a:lnTo>
                  <a:pt x="4337366" y="4337366"/>
                </a:lnTo>
                <a:lnTo>
                  <a:pt x="0" y="4337366"/>
                </a:lnTo>
                <a:lnTo>
                  <a:pt x="0" y="0"/>
                </a:lnTo>
                <a:close/>
              </a:path>
            </a:pathLst>
          </a:custGeom>
          <a:blipFill>
            <a:blip r:embed="rId2">
              <a:alphaModFix amt="29000"/>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2505527" y="1330915"/>
            <a:ext cx="1585868" cy="1908457"/>
          </a:xfrm>
          <a:custGeom>
            <a:avLst/>
            <a:gdLst/>
            <a:ahLst/>
            <a:cxnLst/>
            <a:rect r="r" b="b" t="t" l="l"/>
            <a:pathLst>
              <a:path h="1908457" w="1585868">
                <a:moveTo>
                  <a:pt x="0" y="0"/>
                </a:moveTo>
                <a:lnTo>
                  <a:pt x="1585869" y="0"/>
                </a:lnTo>
                <a:lnTo>
                  <a:pt x="1585869" y="1908457"/>
                </a:lnTo>
                <a:lnTo>
                  <a:pt x="0" y="1908457"/>
                </a:lnTo>
                <a:lnTo>
                  <a:pt x="0" y="0"/>
                </a:lnTo>
                <a:close/>
              </a:path>
            </a:pathLst>
          </a:custGeom>
          <a:blipFill>
            <a:blip r:embed="rId4"/>
            <a:stretch>
              <a:fillRect l="0" t="-3374" r="0" b="0"/>
            </a:stretch>
          </a:blipFill>
        </p:spPr>
      </p:sp>
      <p:sp>
        <p:nvSpPr>
          <p:cNvPr name="Freeform 5" id="5"/>
          <p:cNvSpPr/>
          <p:nvPr/>
        </p:nvSpPr>
        <p:spPr>
          <a:xfrm flipH="false" flipV="false" rot="0">
            <a:off x="4380626" y="1330915"/>
            <a:ext cx="1516789" cy="1864905"/>
          </a:xfrm>
          <a:custGeom>
            <a:avLst/>
            <a:gdLst/>
            <a:ahLst/>
            <a:cxnLst/>
            <a:rect r="r" b="b" t="t" l="l"/>
            <a:pathLst>
              <a:path h="1864905" w="1516789">
                <a:moveTo>
                  <a:pt x="0" y="0"/>
                </a:moveTo>
                <a:lnTo>
                  <a:pt x="1516789" y="0"/>
                </a:lnTo>
                <a:lnTo>
                  <a:pt x="1516789" y="1864905"/>
                </a:lnTo>
                <a:lnTo>
                  <a:pt x="0" y="1864905"/>
                </a:lnTo>
                <a:lnTo>
                  <a:pt x="0" y="0"/>
                </a:lnTo>
                <a:close/>
              </a:path>
            </a:pathLst>
          </a:custGeom>
          <a:blipFill>
            <a:blip r:embed="rId5"/>
            <a:stretch>
              <a:fillRect l="0" t="0" r="0" b="0"/>
            </a:stretch>
          </a:blipFill>
        </p:spPr>
      </p:sp>
      <p:sp>
        <p:nvSpPr>
          <p:cNvPr name="Freeform 6" id="6"/>
          <p:cNvSpPr/>
          <p:nvPr/>
        </p:nvSpPr>
        <p:spPr>
          <a:xfrm flipH="false" flipV="false" rot="0">
            <a:off x="575277" y="4299215"/>
            <a:ext cx="1536173" cy="1903679"/>
          </a:xfrm>
          <a:custGeom>
            <a:avLst/>
            <a:gdLst/>
            <a:ahLst/>
            <a:cxnLst/>
            <a:rect r="r" b="b" t="t" l="l"/>
            <a:pathLst>
              <a:path h="1903679" w="1536173">
                <a:moveTo>
                  <a:pt x="0" y="0"/>
                </a:moveTo>
                <a:lnTo>
                  <a:pt x="1536174" y="0"/>
                </a:lnTo>
                <a:lnTo>
                  <a:pt x="1536174" y="1903679"/>
                </a:lnTo>
                <a:lnTo>
                  <a:pt x="0" y="1903679"/>
                </a:lnTo>
                <a:lnTo>
                  <a:pt x="0" y="0"/>
                </a:lnTo>
                <a:close/>
              </a:path>
            </a:pathLst>
          </a:custGeom>
          <a:blipFill>
            <a:blip r:embed="rId6"/>
            <a:stretch>
              <a:fillRect l="0" t="0" r="0" b="0"/>
            </a:stretch>
          </a:blipFill>
        </p:spPr>
      </p:sp>
      <p:sp>
        <p:nvSpPr>
          <p:cNvPr name="Freeform 7" id="7"/>
          <p:cNvSpPr/>
          <p:nvPr/>
        </p:nvSpPr>
        <p:spPr>
          <a:xfrm flipH="false" flipV="false" rot="0">
            <a:off x="2461100" y="4299215"/>
            <a:ext cx="1543524" cy="1903679"/>
          </a:xfrm>
          <a:custGeom>
            <a:avLst/>
            <a:gdLst/>
            <a:ahLst/>
            <a:cxnLst/>
            <a:rect r="r" b="b" t="t" l="l"/>
            <a:pathLst>
              <a:path h="1903679" w="1543524">
                <a:moveTo>
                  <a:pt x="0" y="0"/>
                </a:moveTo>
                <a:lnTo>
                  <a:pt x="1543524" y="0"/>
                </a:lnTo>
                <a:lnTo>
                  <a:pt x="1543524" y="1903679"/>
                </a:lnTo>
                <a:lnTo>
                  <a:pt x="0" y="1903679"/>
                </a:lnTo>
                <a:lnTo>
                  <a:pt x="0" y="0"/>
                </a:lnTo>
                <a:close/>
              </a:path>
            </a:pathLst>
          </a:custGeom>
          <a:blipFill>
            <a:blip r:embed="rId7"/>
            <a:stretch>
              <a:fillRect l="0" t="0" r="0" b="0"/>
            </a:stretch>
          </a:blipFill>
        </p:spPr>
      </p:sp>
      <p:sp>
        <p:nvSpPr>
          <p:cNvPr name="Freeform 8" id="8"/>
          <p:cNvSpPr/>
          <p:nvPr/>
        </p:nvSpPr>
        <p:spPr>
          <a:xfrm flipH="false" flipV="false" rot="0">
            <a:off x="4380626" y="4299215"/>
            <a:ext cx="1559325" cy="1951040"/>
          </a:xfrm>
          <a:custGeom>
            <a:avLst/>
            <a:gdLst/>
            <a:ahLst/>
            <a:cxnLst/>
            <a:rect r="r" b="b" t="t" l="l"/>
            <a:pathLst>
              <a:path h="1951040" w="1559325">
                <a:moveTo>
                  <a:pt x="0" y="0"/>
                </a:moveTo>
                <a:lnTo>
                  <a:pt x="1559325" y="0"/>
                </a:lnTo>
                <a:lnTo>
                  <a:pt x="1559325" y="1951040"/>
                </a:lnTo>
                <a:lnTo>
                  <a:pt x="0" y="1951040"/>
                </a:lnTo>
                <a:lnTo>
                  <a:pt x="0" y="0"/>
                </a:lnTo>
                <a:close/>
              </a:path>
            </a:pathLst>
          </a:custGeom>
          <a:blipFill>
            <a:blip r:embed="rId8"/>
            <a:stretch>
              <a:fillRect l="0" t="0" r="0" b="0"/>
            </a:stretch>
          </a:blipFill>
        </p:spPr>
      </p:sp>
      <p:sp>
        <p:nvSpPr>
          <p:cNvPr name="Freeform 9" id="9"/>
          <p:cNvSpPr/>
          <p:nvPr/>
        </p:nvSpPr>
        <p:spPr>
          <a:xfrm flipH="false" flipV="false" rot="0">
            <a:off x="4380626" y="7412206"/>
            <a:ext cx="1401560" cy="1781644"/>
          </a:xfrm>
          <a:custGeom>
            <a:avLst/>
            <a:gdLst/>
            <a:ahLst/>
            <a:cxnLst/>
            <a:rect r="r" b="b" t="t" l="l"/>
            <a:pathLst>
              <a:path h="1781644" w="1401560">
                <a:moveTo>
                  <a:pt x="0" y="0"/>
                </a:moveTo>
                <a:lnTo>
                  <a:pt x="1401560" y="0"/>
                </a:lnTo>
                <a:lnTo>
                  <a:pt x="1401560" y="1781645"/>
                </a:lnTo>
                <a:lnTo>
                  <a:pt x="0" y="1781645"/>
                </a:lnTo>
                <a:lnTo>
                  <a:pt x="0" y="0"/>
                </a:lnTo>
                <a:close/>
              </a:path>
            </a:pathLst>
          </a:custGeom>
          <a:blipFill>
            <a:blip r:embed="rId9"/>
            <a:stretch>
              <a:fillRect l="0" t="0" r="0" b="0"/>
            </a:stretch>
          </a:blipFill>
        </p:spPr>
      </p:sp>
      <p:sp>
        <p:nvSpPr>
          <p:cNvPr name="Freeform 10" id="10"/>
          <p:cNvSpPr/>
          <p:nvPr/>
        </p:nvSpPr>
        <p:spPr>
          <a:xfrm flipH="false" flipV="false" rot="0">
            <a:off x="11970552" y="7412206"/>
            <a:ext cx="1536173" cy="1781644"/>
          </a:xfrm>
          <a:custGeom>
            <a:avLst/>
            <a:gdLst/>
            <a:ahLst/>
            <a:cxnLst/>
            <a:rect r="r" b="b" t="t" l="l"/>
            <a:pathLst>
              <a:path h="1781644" w="1536173">
                <a:moveTo>
                  <a:pt x="0" y="0"/>
                </a:moveTo>
                <a:lnTo>
                  <a:pt x="1536173" y="0"/>
                </a:lnTo>
                <a:lnTo>
                  <a:pt x="1536173" y="1781645"/>
                </a:lnTo>
                <a:lnTo>
                  <a:pt x="0" y="1781645"/>
                </a:lnTo>
                <a:lnTo>
                  <a:pt x="0" y="0"/>
                </a:lnTo>
                <a:close/>
              </a:path>
            </a:pathLst>
          </a:custGeom>
          <a:blipFill>
            <a:blip r:embed="rId10"/>
            <a:stretch>
              <a:fillRect l="0" t="0" r="0" b="0"/>
            </a:stretch>
          </a:blipFill>
        </p:spPr>
      </p:sp>
      <p:sp>
        <p:nvSpPr>
          <p:cNvPr name="Freeform 11" id="11"/>
          <p:cNvSpPr/>
          <p:nvPr/>
        </p:nvSpPr>
        <p:spPr>
          <a:xfrm flipH="false" flipV="false" rot="0">
            <a:off x="2461100" y="7435803"/>
            <a:ext cx="1536173" cy="1781644"/>
          </a:xfrm>
          <a:custGeom>
            <a:avLst/>
            <a:gdLst/>
            <a:ahLst/>
            <a:cxnLst/>
            <a:rect r="r" b="b" t="t" l="l"/>
            <a:pathLst>
              <a:path h="1781644" w="1536173">
                <a:moveTo>
                  <a:pt x="0" y="0"/>
                </a:moveTo>
                <a:lnTo>
                  <a:pt x="1536174" y="0"/>
                </a:lnTo>
                <a:lnTo>
                  <a:pt x="1536174" y="1781645"/>
                </a:lnTo>
                <a:lnTo>
                  <a:pt x="0" y="1781645"/>
                </a:lnTo>
                <a:lnTo>
                  <a:pt x="0" y="0"/>
                </a:lnTo>
                <a:close/>
              </a:path>
            </a:pathLst>
          </a:custGeom>
          <a:blipFill>
            <a:blip r:embed="rId11"/>
            <a:stretch>
              <a:fillRect l="0" t="0" r="0" b="0"/>
            </a:stretch>
          </a:blipFill>
        </p:spPr>
      </p:sp>
      <p:sp>
        <p:nvSpPr>
          <p:cNvPr name="Freeform 12" id="12"/>
          <p:cNvSpPr/>
          <p:nvPr/>
        </p:nvSpPr>
        <p:spPr>
          <a:xfrm flipH="false" flipV="false" rot="0">
            <a:off x="14021075" y="7435803"/>
            <a:ext cx="1401560" cy="1781644"/>
          </a:xfrm>
          <a:custGeom>
            <a:avLst/>
            <a:gdLst/>
            <a:ahLst/>
            <a:cxnLst/>
            <a:rect r="r" b="b" t="t" l="l"/>
            <a:pathLst>
              <a:path h="1781644" w="1401560">
                <a:moveTo>
                  <a:pt x="0" y="0"/>
                </a:moveTo>
                <a:lnTo>
                  <a:pt x="1401561" y="0"/>
                </a:lnTo>
                <a:lnTo>
                  <a:pt x="1401561" y="1781645"/>
                </a:lnTo>
                <a:lnTo>
                  <a:pt x="0" y="1781645"/>
                </a:lnTo>
                <a:lnTo>
                  <a:pt x="0" y="0"/>
                </a:lnTo>
                <a:close/>
              </a:path>
            </a:pathLst>
          </a:custGeom>
          <a:blipFill>
            <a:blip r:embed="rId12"/>
            <a:stretch>
              <a:fillRect l="0" t="0" r="0" b="0"/>
            </a:stretch>
          </a:blipFill>
        </p:spPr>
      </p:sp>
      <p:sp>
        <p:nvSpPr>
          <p:cNvPr name="Freeform 13" id="13"/>
          <p:cNvSpPr/>
          <p:nvPr/>
        </p:nvSpPr>
        <p:spPr>
          <a:xfrm flipH="false" flipV="false" rot="0">
            <a:off x="8222501" y="7412206"/>
            <a:ext cx="1433234" cy="1781644"/>
          </a:xfrm>
          <a:custGeom>
            <a:avLst/>
            <a:gdLst/>
            <a:ahLst/>
            <a:cxnLst/>
            <a:rect r="r" b="b" t="t" l="l"/>
            <a:pathLst>
              <a:path h="1781644" w="1433234">
                <a:moveTo>
                  <a:pt x="0" y="0"/>
                </a:moveTo>
                <a:lnTo>
                  <a:pt x="1433233" y="0"/>
                </a:lnTo>
                <a:lnTo>
                  <a:pt x="1433233" y="1781645"/>
                </a:lnTo>
                <a:lnTo>
                  <a:pt x="0" y="1781645"/>
                </a:lnTo>
                <a:lnTo>
                  <a:pt x="0" y="0"/>
                </a:lnTo>
                <a:close/>
              </a:path>
            </a:pathLst>
          </a:custGeom>
          <a:blipFill>
            <a:blip r:embed="rId13"/>
            <a:stretch>
              <a:fillRect l="0" t="0" r="0" b="0"/>
            </a:stretch>
          </a:blipFill>
        </p:spPr>
      </p:sp>
      <p:sp>
        <p:nvSpPr>
          <p:cNvPr name="Freeform 14" id="14"/>
          <p:cNvSpPr/>
          <p:nvPr/>
        </p:nvSpPr>
        <p:spPr>
          <a:xfrm flipH="false" flipV="false" rot="0">
            <a:off x="10086315" y="7412206"/>
            <a:ext cx="1369887" cy="1781644"/>
          </a:xfrm>
          <a:custGeom>
            <a:avLst/>
            <a:gdLst/>
            <a:ahLst/>
            <a:cxnLst/>
            <a:rect r="r" b="b" t="t" l="l"/>
            <a:pathLst>
              <a:path h="1781644" w="1369887">
                <a:moveTo>
                  <a:pt x="0" y="0"/>
                </a:moveTo>
                <a:lnTo>
                  <a:pt x="1369887" y="0"/>
                </a:lnTo>
                <a:lnTo>
                  <a:pt x="1369887" y="1781645"/>
                </a:lnTo>
                <a:lnTo>
                  <a:pt x="0" y="1781645"/>
                </a:lnTo>
                <a:lnTo>
                  <a:pt x="0" y="0"/>
                </a:lnTo>
                <a:close/>
              </a:path>
            </a:pathLst>
          </a:custGeom>
          <a:blipFill>
            <a:blip r:embed="rId14"/>
            <a:stretch>
              <a:fillRect l="0" t="0" r="0" b="0"/>
            </a:stretch>
          </a:blipFill>
        </p:spPr>
      </p:sp>
      <p:sp>
        <p:nvSpPr>
          <p:cNvPr name="Freeform 15" id="15"/>
          <p:cNvSpPr/>
          <p:nvPr/>
        </p:nvSpPr>
        <p:spPr>
          <a:xfrm flipH="false" flipV="false" rot="0">
            <a:off x="685853" y="7412206"/>
            <a:ext cx="1425597" cy="1822497"/>
          </a:xfrm>
          <a:custGeom>
            <a:avLst/>
            <a:gdLst/>
            <a:ahLst/>
            <a:cxnLst/>
            <a:rect r="r" b="b" t="t" l="l"/>
            <a:pathLst>
              <a:path h="1822497" w="1425597">
                <a:moveTo>
                  <a:pt x="0" y="0"/>
                </a:moveTo>
                <a:lnTo>
                  <a:pt x="1425598" y="0"/>
                </a:lnTo>
                <a:lnTo>
                  <a:pt x="1425598" y="1822497"/>
                </a:lnTo>
                <a:lnTo>
                  <a:pt x="0" y="1822497"/>
                </a:lnTo>
                <a:lnTo>
                  <a:pt x="0" y="0"/>
                </a:lnTo>
                <a:close/>
              </a:path>
            </a:pathLst>
          </a:custGeom>
          <a:blipFill>
            <a:blip r:embed="rId15"/>
            <a:stretch>
              <a:fillRect l="0" t="0" r="0" b="0"/>
            </a:stretch>
          </a:blipFill>
        </p:spPr>
      </p:sp>
      <p:sp>
        <p:nvSpPr>
          <p:cNvPr name="Freeform 16" id="16"/>
          <p:cNvSpPr/>
          <p:nvPr/>
        </p:nvSpPr>
        <p:spPr>
          <a:xfrm flipH="false" flipV="false" rot="0">
            <a:off x="6293655" y="7412206"/>
            <a:ext cx="1414496" cy="1787986"/>
          </a:xfrm>
          <a:custGeom>
            <a:avLst/>
            <a:gdLst/>
            <a:ahLst/>
            <a:cxnLst/>
            <a:rect r="r" b="b" t="t" l="l"/>
            <a:pathLst>
              <a:path h="1787986" w="1414496">
                <a:moveTo>
                  <a:pt x="0" y="0"/>
                </a:moveTo>
                <a:lnTo>
                  <a:pt x="1414496" y="0"/>
                </a:lnTo>
                <a:lnTo>
                  <a:pt x="1414496" y="1787987"/>
                </a:lnTo>
                <a:lnTo>
                  <a:pt x="0" y="1787987"/>
                </a:lnTo>
                <a:lnTo>
                  <a:pt x="0" y="0"/>
                </a:lnTo>
                <a:close/>
              </a:path>
            </a:pathLst>
          </a:custGeom>
          <a:blipFill>
            <a:blip r:embed="rId16"/>
            <a:stretch>
              <a:fillRect l="0" t="0" r="0" b="0"/>
            </a:stretch>
          </a:blipFill>
        </p:spPr>
      </p:sp>
      <p:sp>
        <p:nvSpPr>
          <p:cNvPr name="Freeform 17" id="17"/>
          <p:cNvSpPr/>
          <p:nvPr/>
        </p:nvSpPr>
        <p:spPr>
          <a:xfrm flipH="false" flipV="false" rot="0">
            <a:off x="6465332" y="4299215"/>
            <a:ext cx="1522943" cy="1903679"/>
          </a:xfrm>
          <a:custGeom>
            <a:avLst/>
            <a:gdLst/>
            <a:ahLst/>
            <a:cxnLst/>
            <a:rect r="r" b="b" t="t" l="l"/>
            <a:pathLst>
              <a:path h="1903679" w="1522943">
                <a:moveTo>
                  <a:pt x="0" y="0"/>
                </a:moveTo>
                <a:lnTo>
                  <a:pt x="1522944" y="0"/>
                </a:lnTo>
                <a:lnTo>
                  <a:pt x="1522944" y="1903679"/>
                </a:lnTo>
                <a:lnTo>
                  <a:pt x="0" y="1903679"/>
                </a:lnTo>
                <a:lnTo>
                  <a:pt x="0" y="0"/>
                </a:lnTo>
                <a:close/>
              </a:path>
            </a:pathLst>
          </a:custGeom>
          <a:blipFill>
            <a:blip r:embed="rId17"/>
            <a:stretch>
              <a:fillRect l="0" t="0" r="0" b="0"/>
            </a:stretch>
          </a:blipFill>
        </p:spPr>
      </p:sp>
      <p:sp>
        <p:nvSpPr>
          <p:cNvPr name="Freeform 18" id="18"/>
          <p:cNvSpPr/>
          <p:nvPr/>
        </p:nvSpPr>
        <p:spPr>
          <a:xfrm flipH="false" flipV="false" rot="0">
            <a:off x="593765" y="1330915"/>
            <a:ext cx="1517686" cy="1897107"/>
          </a:xfrm>
          <a:custGeom>
            <a:avLst/>
            <a:gdLst/>
            <a:ahLst/>
            <a:cxnLst/>
            <a:rect r="r" b="b" t="t" l="l"/>
            <a:pathLst>
              <a:path h="1897107" w="1517686">
                <a:moveTo>
                  <a:pt x="0" y="0"/>
                </a:moveTo>
                <a:lnTo>
                  <a:pt x="1517686" y="0"/>
                </a:lnTo>
                <a:lnTo>
                  <a:pt x="1517686" y="1897107"/>
                </a:lnTo>
                <a:lnTo>
                  <a:pt x="0" y="1897107"/>
                </a:lnTo>
                <a:lnTo>
                  <a:pt x="0" y="0"/>
                </a:lnTo>
                <a:close/>
              </a:path>
            </a:pathLst>
          </a:custGeom>
          <a:blipFill>
            <a:blip r:embed="rId18"/>
            <a:stretch>
              <a:fillRect l="0" t="0" r="0" b="0"/>
            </a:stretch>
          </a:blipFill>
        </p:spPr>
      </p:sp>
      <p:sp>
        <p:nvSpPr>
          <p:cNvPr name="TextBox 19" id="19"/>
          <p:cNvSpPr txBox="true"/>
          <p:nvPr/>
        </p:nvSpPr>
        <p:spPr>
          <a:xfrm rot="0">
            <a:off x="10328735" y="2297394"/>
            <a:ext cx="5896931" cy="1945216"/>
          </a:xfrm>
          <a:prstGeom prst="rect">
            <a:avLst/>
          </a:prstGeom>
        </p:spPr>
        <p:txBody>
          <a:bodyPr anchor="t" rtlCol="false" tIns="0" lIns="0" bIns="0" rIns="0">
            <a:spAutoFit/>
          </a:bodyPr>
          <a:lstStyle/>
          <a:p>
            <a:pPr algn="l" marL="0" indent="0" lvl="0">
              <a:lnSpc>
                <a:spcPts val="7711"/>
              </a:lnSpc>
              <a:spcBef>
                <a:spcPct val="0"/>
              </a:spcBef>
            </a:pPr>
            <a:r>
              <a:rPr lang="en-US" b="true" sz="6426">
                <a:solidFill>
                  <a:srgbClr val="56AEFF"/>
                </a:solidFill>
                <a:latin typeface="Now Bold"/>
                <a:ea typeface="Now Bold"/>
                <a:cs typeface="Now Bold"/>
                <a:sym typeface="Now Bold"/>
              </a:rPr>
              <a:t>LEADERSHIP &amp; PATROL TEAM</a:t>
            </a:r>
          </a:p>
        </p:txBody>
      </p:sp>
      <p:sp>
        <p:nvSpPr>
          <p:cNvPr name="TextBox 20" id="20"/>
          <p:cNvSpPr txBox="true"/>
          <p:nvPr/>
        </p:nvSpPr>
        <p:spPr>
          <a:xfrm rot="0">
            <a:off x="575277" y="790722"/>
            <a:ext cx="2767693" cy="428332"/>
          </a:xfrm>
          <a:prstGeom prst="rect">
            <a:avLst/>
          </a:prstGeom>
        </p:spPr>
        <p:txBody>
          <a:bodyPr anchor="t" rtlCol="false" tIns="0" lIns="0" bIns="0" rIns="0">
            <a:spAutoFit/>
          </a:bodyPr>
          <a:lstStyle/>
          <a:p>
            <a:pPr algn="l" marL="0" indent="0" lvl="0">
              <a:lnSpc>
                <a:spcPts val="3471"/>
              </a:lnSpc>
              <a:spcBef>
                <a:spcPct val="0"/>
              </a:spcBef>
            </a:pPr>
            <a:r>
              <a:rPr lang="en-US" sz="2515">
                <a:solidFill>
                  <a:srgbClr val="56AEFF"/>
                </a:solidFill>
                <a:latin typeface="DM Sans"/>
                <a:ea typeface="DM Sans"/>
                <a:cs typeface="DM Sans"/>
                <a:sym typeface="DM Sans"/>
              </a:rPr>
              <a:t>COMMAND STAFF</a:t>
            </a:r>
          </a:p>
        </p:txBody>
      </p:sp>
      <p:sp>
        <p:nvSpPr>
          <p:cNvPr name="TextBox 21" id="21"/>
          <p:cNvSpPr txBox="true"/>
          <p:nvPr/>
        </p:nvSpPr>
        <p:spPr>
          <a:xfrm rot="0">
            <a:off x="593765" y="3558448"/>
            <a:ext cx="2767693" cy="428332"/>
          </a:xfrm>
          <a:prstGeom prst="rect">
            <a:avLst/>
          </a:prstGeom>
        </p:spPr>
        <p:txBody>
          <a:bodyPr anchor="t" rtlCol="false" tIns="0" lIns="0" bIns="0" rIns="0">
            <a:spAutoFit/>
          </a:bodyPr>
          <a:lstStyle/>
          <a:p>
            <a:pPr algn="l" marL="0" indent="0" lvl="0">
              <a:lnSpc>
                <a:spcPts val="3471"/>
              </a:lnSpc>
              <a:spcBef>
                <a:spcPct val="0"/>
              </a:spcBef>
            </a:pPr>
            <a:r>
              <a:rPr lang="en-US" sz="2515">
                <a:solidFill>
                  <a:srgbClr val="56AEFF"/>
                </a:solidFill>
                <a:latin typeface="DM Sans"/>
                <a:ea typeface="DM Sans"/>
                <a:cs typeface="DM Sans"/>
                <a:sym typeface="DM Sans"/>
              </a:rPr>
              <a:t>SERGEANTS</a:t>
            </a:r>
          </a:p>
        </p:txBody>
      </p:sp>
      <p:sp>
        <p:nvSpPr>
          <p:cNvPr name="TextBox 22" id="22"/>
          <p:cNvSpPr txBox="true"/>
          <p:nvPr/>
        </p:nvSpPr>
        <p:spPr>
          <a:xfrm rot="0">
            <a:off x="575277" y="6731892"/>
            <a:ext cx="5105232" cy="428332"/>
          </a:xfrm>
          <a:prstGeom prst="rect">
            <a:avLst/>
          </a:prstGeom>
        </p:spPr>
        <p:txBody>
          <a:bodyPr anchor="t" rtlCol="false" tIns="0" lIns="0" bIns="0" rIns="0">
            <a:spAutoFit/>
          </a:bodyPr>
          <a:lstStyle/>
          <a:p>
            <a:pPr algn="l" marL="0" indent="0" lvl="0">
              <a:lnSpc>
                <a:spcPts val="3471"/>
              </a:lnSpc>
              <a:spcBef>
                <a:spcPct val="0"/>
              </a:spcBef>
            </a:pPr>
            <a:r>
              <a:rPr lang="en-US" sz="2515">
                <a:solidFill>
                  <a:srgbClr val="56AEFF"/>
                </a:solidFill>
                <a:latin typeface="DM Sans"/>
                <a:ea typeface="DM Sans"/>
                <a:cs typeface="DM Sans"/>
                <a:sym typeface="DM Sans"/>
              </a:rPr>
              <a:t>NORTH BEND ASSIGNED OFFICERS</a:t>
            </a:r>
          </a:p>
        </p:txBody>
      </p:sp>
      <p:sp>
        <p:nvSpPr>
          <p:cNvPr name="TextBox 23" id="23"/>
          <p:cNvSpPr txBox="true"/>
          <p:nvPr/>
        </p:nvSpPr>
        <p:spPr>
          <a:xfrm rot="0">
            <a:off x="593765" y="9607328"/>
            <a:ext cx="6608851" cy="361242"/>
          </a:xfrm>
          <a:prstGeom prst="rect">
            <a:avLst/>
          </a:prstGeom>
        </p:spPr>
        <p:txBody>
          <a:bodyPr anchor="t" rtlCol="false" tIns="0" lIns="0" bIns="0" rIns="0">
            <a:spAutoFit/>
          </a:bodyPr>
          <a:lstStyle/>
          <a:p>
            <a:pPr algn="l" marL="0" indent="0" lvl="0">
              <a:lnSpc>
                <a:spcPts val="2919"/>
              </a:lnSpc>
              <a:spcBef>
                <a:spcPct val="0"/>
              </a:spcBef>
            </a:pPr>
            <a:r>
              <a:rPr lang="en-US" sz="2115">
                <a:solidFill>
                  <a:srgbClr val="56AEFF"/>
                </a:solidFill>
                <a:latin typeface="DM Sans"/>
                <a:ea typeface="DM Sans"/>
                <a:cs typeface="DM Sans"/>
                <a:sym typeface="DM Sans"/>
              </a:rPr>
              <a:t>For full biographies, please see the written proposal</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grpSp>
        <p:nvGrpSpPr>
          <p:cNvPr name="Group 2" id="2"/>
          <p:cNvGrpSpPr/>
          <p:nvPr/>
        </p:nvGrpSpPr>
        <p:grpSpPr>
          <a:xfrm rot="0">
            <a:off x="7060209" y="2183769"/>
            <a:ext cx="4161751" cy="1184729"/>
            <a:chOff x="0" y="0"/>
            <a:chExt cx="2565722" cy="730386"/>
          </a:xfrm>
        </p:grpSpPr>
        <p:sp>
          <p:nvSpPr>
            <p:cNvPr name="Freeform 3" id="3"/>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145DA0"/>
            </a:solidFill>
          </p:spPr>
        </p:sp>
        <p:sp>
          <p:nvSpPr>
            <p:cNvPr name="TextBox 4" id="4"/>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5" id="5"/>
          <p:cNvGrpSpPr/>
          <p:nvPr/>
        </p:nvGrpSpPr>
        <p:grpSpPr>
          <a:xfrm rot="-10800000">
            <a:off x="6093797" y="3368497"/>
            <a:ext cx="4161751" cy="1184729"/>
            <a:chOff x="0" y="0"/>
            <a:chExt cx="2565722" cy="730386"/>
          </a:xfrm>
        </p:grpSpPr>
        <p:sp>
          <p:nvSpPr>
            <p:cNvPr name="Freeform 6" id="6"/>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0071C9"/>
            </a:solidFill>
          </p:spPr>
        </p:sp>
        <p:sp>
          <p:nvSpPr>
            <p:cNvPr name="TextBox 7" id="7"/>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8" id="8"/>
          <p:cNvGrpSpPr/>
          <p:nvPr/>
        </p:nvGrpSpPr>
        <p:grpSpPr>
          <a:xfrm rot="0">
            <a:off x="7724615" y="4553226"/>
            <a:ext cx="4161751" cy="1184729"/>
            <a:chOff x="0" y="0"/>
            <a:chExt cx="2565722" cy="730386"/>
          </a:xfrm>
        </p:grpSpPr>
        <p:sp>
          <p:nvSpPr>
            <p:cNvPr name="Freeform 9" id="9"/>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56AEFF"/>
            </a:solidFill>
          </p:spPr>
        </p:sp>
        <p:sp>
          <p:nvSpPr>
            <p:cNvPr name="TextBox 10" id="10"/>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11" id="11"/>
          <p:cNvGrpSpPr/>
          <p:nvPr/>
        </p:nvGrpSpPr>
        <p:grpSpPr>
          <a:xfrm rot="-10800000">
            <a:off x="6758203" y="5737955"/>
            <a:ext cx="4161751" cy="1184729"/>
            <a:chOff x="0" y="0"/>
            <a:chExt cx="2565722" cy="730386"/>
          </a:xfrm>
        </p:grpSpPr>
        <p:sp>
          <p:nvSpPr>
            <p:cNvPr name="Freeform 12" id="12"/>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4BD1FB"/>
            </a:solidFill>
          </p:spPr>
        </p:sp>
        <p:sp>
          <p:nvSpPr>
            <p:cNvPr name="TextBox 13" id="13"/>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grpSp>
        <p:nvGrpSpPr>
          <p:cNvPr name="Group 14" id="14"/>
          <p:cNvGrpSpPr/>
          <p:nvPr/>
        </p:nvGrpSpPr>
        <p:grpSpPr>
          <a:xfrm rot="0">
            <a:off x="7724615" y="6918503"/>
            <a:ext cx="4161751" cy="1184729"/>
            <a:chOff x="0" y="0"/>
            <a:chExt cx="2565722" cy="730386"/>
          </a:xfrm>
        </p:grpSpPr>
        <p:sp>
          <p:nvSpPr>
            <p:cNvPr name="Freeform 15" id="15"/>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56AEFF"/>
            </a:solidFill>
          </p:spPr>
        </p:sp>
        <p:sp>
          <p:nvSpPr>
            <p:cNvPr name="TextBox 16" id="16"/>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sp>
        <p:nvSpPr>
          <p:cNvPr name="TextBox 17" id="17"/>
          <p:cNvSpPr txBox="true"/>
          <p:nvPr/>
        </p:nvSpPr>
        <p:spPr>
          <a:xfrm rot="0">
            <a:off x="6850597" y="3627608"/>
            <a:ext cx="2648150" cy="494243"/>
          </a:xfrm>
          <a:prstGeom prst="rect">
            <a:avLst/>
          </a:prstGeom>
        </p:spPr>
        <p:txBody>
          <a:bodyPr anchor="t" rtlCol="false" tIns="0" lIns="0" bIns="0" rIns="0">
            <a:spAutoFit/>
          </a:bodyPr>
          <a:lstStyle/>
          <a:p>
            <a:pPr algn="ctr" marL="0" indent="0" lvl="0">
              <a:lnSpc>
                <a:spcPts val="4084"/>
              </a:lnSpc>
              <a:spcBef>
                <a:spcPct val="0"/>
              </a:spcBef>
            </a:pPr>
            <a:r>
              <a:rPr lang="en-US" b="true" sz="2960">
                <a:solidFill>
                  <a:srgbClr val="FFFFFF"/>
                </a:solidFill>
                <a:latin typeface="DM Sans Bold"/>
                <a:ea typeface="DM Sans Bold"/>
                <a:cs typeface="DM Sans Bold"/>
                <a:sym typeface="DM Sans Bold"/>
              </a:rPr>
              <a:t>Investigations</a:t>
            </a:r>
          </a:p>
        </p:txBody>
      </p:sp>
      <p:sp>
        <p:nvSpPr>
          <p:cNvPr name="TextBox 18" id="18"/>
          <p:cNvSpPr txBox="true"/>
          <p:nvPr/>
        </p:nvSpPr>
        <p:spPr>
          <a:xfrm rot="0">
            <a:off x="8457680" y="2496625"/>
            <a:ext cx="1372641" cy="494243"/>
          </a:xfrm>
          <a:prstGeom prst="rect">
            <a:avLst/>
          </a:prstGeom>
        </p:spPr>
        <p:txBody>
          <a:bodyPr anchor="t" rtlCol="false" tIns="0" lIns="0" bIns="0" rIns="0">
            <a:spAutoFit/>
          </a:bodyPr>
          <a:lstStyle/>
          <a:p>
            <a:pPr algn="ctr" marL="0" indent="0" lvl="0">
              <a:lnSpc>
                <a:spcPts val="4084"/>
              </a:lnSpc>
              <a:spcBef>
                <a:spcPct val="0"/>
              </a:spcBef>
            </a:pPr>
            <a:r>
              <a:rPr lang="en-US" b="true" sz="2960">
                <a:solidFill>
                  <a:srgbClr val="FFFFFF"/>
                </a:solidFill>
                <a:latin typeface="DM Sans Bold"/>
                <a:ea typeface="DM Sans Bold"/>
                <a:cs typeface="DM Sans Bold"/>
                <a:sym typeface="DM Sans Bold"/>
              </a:rPr>
              <a:t>Patrol</a:t>
            </a:r>
          </a:p>
        </p:txBody>
      </p:sp>
      <p:sp>
        <p:nvSpPr>
          <p:cNvPr name="TextBox 19" id="19"/>
          <p:cNvSpPr txBox="true"/>
          <p:nvPr/>
        </p:nvSpPr>
        <p:spPr>
          <a:xfrm rot="0">
            <a:off x="11575676" y="1983974"/>
            <a:ext cx="5870962" cy="1766930"/>
          </a:xfrm>
          <a:prstGeom prst="rect">
            <a:avLst/>
          </a:prstGeom>
        </p:spPr>
        <p:txBody>
          <a:bodyPr anchor="t" rtlCol="false" tIns="0" lIns="0" bIns="0" rIns="0">
            <a:spAutoFit/>
          </a:bodyPr>
          <a:lstStyle/>
          <a:p>
            <a:pPr algn="l" marL="0" indent="0" lvl="0">
              <a:lnSpc>
                <a:spcPts val="2355"/>
              </a:lnSpc>
            </a:pPr>
            <a:r>
              <a:rPr lang="en-US" sz="1869" strike="noStrike" u="none">
                <a:solidFill>
                  <a:srgbClr val="FFFFFF"/>
                </a:solidFill>
                <a:latin typeface="DM Sans"/>
                <a:ea typeface="DM Sans"/>
                <a:cs typeface="DM Sans"/>
                <a:sym typeface="DM Sans"/>
              </a:rPr>
              <a:t>The Patrol Division provides 24/7 police services to those who call this area home, along with the many visitors who come to our great cities for pleasure or work. The officers respond to all 911 emergency calls, routine calls for service, and conduct proactive policing. </a:t>
            </a:r>
          </a:p>
        </p:txBody>
      </p:sp>
      <p:sp>
        <p:nvSpPr>
          <p:cNvPr name="TextBox 20" id="20"/>
          <p:cNvSpPr txBox="true"/>
          <p:nvPr/>
        </p:nvSpPr>
        <p:spPr>
          <a:xfrm rot="0">
            <a:off x="8036104" y="4624923"/>
            <a:ext cx="3271911" cy="999054"/>
          </a:xfrm>
          <a:prstGeom prst="rect">
            <a:avLst/>
          </a:prstGeom>
        </p:spPr>
        <p:txBody>
          <a:bodyPr anchor="t" rtlCol="false" tIns="0" lIns="0" bIns="0" rIns="0">
            <a:spAutoFit/>
          </a:bodyPr>
          <a:lstStyle/>
          <a:p>
            <a:pPr algn="ctr" marL="0" indent="0" lvl="0">
              <a:lnSpc>
                <a:spcPts val="4081"/>
              </a:lnSpc>
              <a:spcBef>
                <a:spcPct val="0"/>
              </a:spcBef>
            </a:pPr>
            <a:r>
              <a:rPr lang="en-US" b="true" sz="2957">
                <a:solidFill>
                  <a:srgbClr val="FFFFFF"/>
                </a:solidFill>
                <a:latin typeface="DM Sans Bold"/>
                <a:ea typeface="DM Sans Bold"/>
                <a:cs typeface="DM Sans Bold"/>
                <a:sym typeface="DM Sans Bold"/>
              </a:rPr>
              <a:t>School Resource Officer</a:t>
            </a:r>
          </a:p>
        </p:txBody>
      </p:sp>
      <p:sp>
        <p:nvSpPr>
          <p:cNvPr name="TextBox 21" id="21"/>
          <p:cNvSpPr txBox="true"/>
          <p:nvPr/>
        </p:nvSpPr>
        <p:spPr>
          <a:xfrm rot="0">
            <a:off x="7110862" y="5782153"/>
            <a:ext cx="3456432" cy="1008659"/>
          </a:xfrm>
          <a:prstGeom prst="rect">
            <a:avLst/>
          </a:prstGeom>
        </p:spPr>
        <p:txBody>
          <a:bodyPr anchor="t" rtlCol="false" tIns="0" lIns="0" bIns="0" rIns="0">
            <a:spAutoFit/>
          </a:bodyPr>
          <a:lstStyle/>
          <a:p>
            <a:pPr algn="ctr" marL="0" indent="0" lvl="0">
              <a:lnSpc>
                <a:spcPts val="4084"/>
              </a:lnSpc>
              <a:spcBef>
                <a:spcPct val="0"/>
              </a:spcBef>
            </a:pPr>
            <a:r>
              <a:rPr lang="en-US" b="true" sz="2960">
                <a:solidFill>
                  <a:srgbClr val="FFFFFF"/>
                </a:solidFill>
                <a:latin typeface="DM Sans Bold"/>
                <a:ea typeface="DM Sans Bold"/>
                <a:cs typeface="DM Sans Bold"/>
                <a:sym typeface="DM Sans Bold"/>
              </a:rPr>
              <a:t>Police Support Officer</a:t>
            </a:r>
          </a:p>
        </p:txBody>
      </p:sp>
      <p:sp>
        <p:nvSpPr>
          <p:cNvPr name="TextBox 22" id="22"/>
          <p:cNvSpPr txBox="true"/>
          <p:nvPr/>
        </p:nvSpPr>
        <p:spPr>
          <a:xfrm rot="0">
            <a:off x="8303761" y="6970308"/>
            <a:ext cx="2736597" cy="1008527"/>
          </a:xfrm>
          <a:prstGeom prst="rect">
            <a:avLst/>
          </a:prstGeom>
        </p:spPr>
        <p:txBody>
          <a:bodyPr anchor="t" rtlCol="false" tIns="0" lIns="0" bIns="0" rIns="0">
            <a:spAutoFit/>
          </a:bodyPr>
          <a:lstStyle/>
          <a:p>
            <a:pPr algn="ctr" marL="0" indent="0" lvl="0">
              <a:lnSpc>
                <a:spcPts val="4084"/>
              </a:lnSpc>
              <a:spcBef>
                <a:spcPct val="0"/>
              </a:spcBef>
            </a:pPr>
            <a:r>
              <a:rPr lang="en-US" b="true" sz="2960">
                <a:solidFill>
                  <a:srgbClr val="FFFFFF"/>
                </a:solidFill>
                <a:latin typeface="DM Sans Bold"/>
                <a:ea typeface="DM Sans Bold"/>
                <a:cs typeface="DM Sans Bold"/>
                <a:sym typeface="DM Sans Bold"/>
              </a:rPr>
              <a:t>Mental Health Professional</a:t>
            </a:r>
          </a:p>
        </p:txBody>
      </p:sp>
      <p:sp>
        <p:nvSpPr>
          <p:cNvPr name="TextBox 23" id="23"/>
          <p:cNvSpPr txBox="true"/>
          <p:nvPr/>
        </p:nvSpPr>
        <p:spPr>
          <a:xfrm rot="0">
            <a:off x="1028700" y="2862677"/>
            <a:ext cx="4827825" cy="2062205"/>
          </a:xfrm>
          <a:prstGeom prst="rect">
            <a:avLst/>
          </a:prstGeom>
        </p:spPr>
        <p:txBody>
          <a:bodyPr anchor="t" rtlCol="false" tIns="0" lIns="0" bIns="0" rIns="0">
            <a:spAutoFit/>
          </a:bodyPr>
          <a:lstStyle/>
          <a:p>
            <a:pPr algn="r" marL="0" indent="0" lvl="0">
              <a:lnSpc>
                <a:spcPts val="2355"/>
              </a:lnSpc>
            </a:pPr>
            <a:r>
              <a:rPr lang="en-US" sz="1869">
                <a:solidFill>
                  <a:srgbClr val="FFFFFF"/>
                </a:solidFill>
                <a:latin typeface="DM Sans"/>
                <a:ea typeface="DM Sans"/>
                <a:cs typeface="DM Sans"/>
                <a:sym typeface="DM Sans"/>
              </a:rPr>
              <a:t>The Investigati</a:t>
            </a:r>
            <a:r>
              <a:rPr lang="en-US" sz="1869" strike="noStrike" u="none">
                <a:solidFill>
                  <a:srgbClr val="FFFFFF"/>
                </a:solidFill>
                <a:latin typeface="DM Sans"/>
                <a:ea typeface="DM Sans"/>
                <a:cs typeface="DM Sans"/>
                <a:sym typeface="DM Sans"/>
              </a:rPr>
              <a:t>on Unit is responsible for examining all property and economic crimes, violent crimes, and special assault cases. It also works with the Coalition of Small Police Agencies’ Major Crimes Task Force (MCTF) and a number of other partners throughout Washington State. </a:t>
            </a:r>
          </a:p>
        </p:txBody>
      </p:sp>
      <p:sp>
        <p:nvSpPr>
          <p:cNvPr name="TextBox 24" id="24"/>
          <p:cNvSpPr txBox="true"/>
          <p:nvPr/>
        </p:nvSpPr>
        <p:spPr>
          <a:xfrm rot="0">
            <a:off x="12124491" y="4405000"/>
            <a:ext cx="4884918" cy="1471655"/>
          </a:xfrm>
          <a:prstGeom prst="rect">
            <a:avLst/>
          </a:prstGeom>
        </p:spPr>
        <p:txBody>
          <a:bodyPr anchor="t" rtlCol="false" tIns="0" lIns="0" bIns="0" rIns="0">
            <a:spAutoFit/>
          </a:bodyPr>
          <a:lstStyle/>
          <a:p>
            <a:pPr algn="l" marL="0" indent="0" lvl="0">
              <a:lnSpc>
                <a:spcPts val="2355"/>
              </a:lnSpc>
            </a:pPr>
            <a:r>
              <a:rPr lang="en-US" sz="1869">
                <a:solidFill>
                  <a:srgbClr val="FFFFFF"/>
                </a:solidFill>
                <a:latin typeface="DM Sans"/>
                <a:ea typeface="DM Sans"/>
                <a:cs typeface="DM Sans"/>
                <a:sym typeface="DM Sans"/>
              </a:rPr>
              <a:t>The School Res</a:t>
            </a:r>
            <a:r>
              <a:rPr lang="en-US" sz="1869" strike="noStrike" u="none">
                <a:solidFill>
                  <a:srgbClr val="FFFFFF"/>
                </a:solidFill>
                <a:latin typeface="DM Sans"/>
                <a:ea typeface="DM Sans"/>
                <a:cs typeface="DM Sans"/>
                <a:sym typeface="DM Sans"/>
              </a:rPr>
              <a:t>ource Officer works in collaboration with the Snoqualmie Valley School District to investigate crimes involving juveniles and provide support while building relationships with our youth. </a:t>
            </a:r>
          </a:p>
        </p:txBody>
      </p:sp>
      <p:sp>
        <p:nvSpPr>
          <p:cNvPr name="TextBox 25" id="25"/>
          <p:cNvSpPr txBox="true"/>
          <p:nvPr/>
        </p:nvSpPr>
        <p:spPr>
          <a:xfrm rot="0">
            <a:off x="1854508" y="5569705"/>
            <a:ext cx="4656045" cy="1471655"/>
          </a:xfrm>
          <a:prstGeom prst="rect">
            <a:avLst/>
          </a:prstGeom>
        </p:spPr>
        <p:txBody>
          <a:bodyPr anchor="t" rtlCol="false" tIns="0" lIns="0" bIns="0" rIns="0">
            <a:spAutoFit/>
          </a:bodyPr>
          <a:lstStyle/>
          <a:p>
            <a:pPr algn="r" marL="0" indent="0" lvl="0">
              <a:lnSpc>
                <a:spcPts val="2355"/>
              </a:lnSpc>
            </a:pPr>
            <a:r>
              <a:rPr lang="en-US" sz="1869">
                <a:solidFill>
                  <a:srgbClr val="FFFFFF"/>
                </a:solidFill>
                <a:latin typeface="DM Sans"/>
                <a:ea typeface="DM Sans"/>
                <a:cs typeface="DM Sans"/>
                <a:sym typeface="DM Sans"/>
              </a:rPr>
              <a:t>Th</a:t>
            </a:r>
            <a:r>
              <a:rPr lang="en-US" sz="1869" strike="noStrike" u="none">
                <a:solidFill>
                  <a:srgbClr val="FFFFFF"/>
                </a:solidFill>
                <a:latin typeface="DM Sans"/>
                <a:ea typeface="DM Sans"/>
                <a:cs typeface="DM Sans"/>
                <a:sym typeface="DM Sans"/>
              </a:rPr>
              <a:t>e Police Support Officer coordinates prisoner transports and has a pivotal role in our community events such as National Night Out and fundraisers for the Snoqualmie Valley Food Bank. </a:t>
            </a:r>
          </a:p>
        </p:txBody>
      </p:sp>
      <p:sp>
        <p:nvSpPr>
          <p:cNvPr name="TextBox 26" id="26"/>
          <p:cNvSpPr txBox="true"/>
          <p:nvPr/>
        </p:nvSpPr>
        <p:spPr>
          <a:xfrm rot="0">
            <a:off x="12134016" y="6819631"/>
            <a:ext cx="4500162" cy="1471655"/>
          </a:xfrm>
          <a:prstGeom prst="rect">
            <a:avLst/>
          </a:prstGeom>
        </p:spPr>
        <p:txBody>
          <a:bodyPr anchor="t" rtlCol="false" tIns="0" lIns="0" bIns="0" rIns="0">
            <a:spAutoFit/>
          </a:bodyPr>
          <a:lstStyle/>
          <a:p>
            <a:pPr algn="l" marL="0" indent="0" lvl="0">
              <a:lnSpc>
                <a:spcPts val="2355"/>
              </a:lnSpc>
            </a:pPr>
            <a:r>
              <a:rPr lang="en-US" sz="1869">
                <a:solidFill>
                  <a:srgbClr val="FFFFFF"/>
                </a:solidFill>
                <a:latin typeface="DM Sans"/>
                <a:ea typeface="DM Sans"/>
                <a:cs typeface="DM Sans"/>
                <a:sym typeface="DM Sans"/>
              </a:rPr>
              <a:t>The Mental Health Pr</a:t>
            </a:r>
            <a:r>
              <a:rPr lang="en-US" sz="1869" strike="noStrike" u="none">
                <a:solidFill>
                  <a:srgbClr val="FFFFFF"/>
                </a:solidFill>
                <a:latin typeface="DM Sans"/>
                <a:ea typeface="DM Sans"/>
                <a:cs typeface="DM Sans"/>
                <a:sym typeface="DM Sans"/>
              </a:rPr>
              <a:t>ofessional is a co-responder with our officers providing services to individuals in crisis, including diversion from detention or arrest, hospitalization, or other resources.  </a:t>
            </a:r>
          </a:p>
        </p:txBody>
      </p:sp>
      <p:sp>
        <p:nvSpPr>
          <p:cNvPr name="Freeform 27" id="27"/>
          <p:cNvSpPr/>
          <p:nvPr/>
        </p:nvSpPr>
        <p:spPr>
          <a:xfrm flipH="false" flipV="false" rot="0">
            <a:off x="14479904" y="7649568"/>
            <a:ext cx="7086596" cy="7086596"/>
          </a:xfrm>
          <a:custGeom>
            <a:avLst/>
            <a:gdLst/>
            <a:ahLst/>
            <a:cxnLst/>
            <a:rect r="r" b="b" t="t" l="l"/>
            <a:pathLst>
              <a:path h="7086596" w="7086596">
                <a:moveTo>
                  <a:pt x="0" y="0"/>
                </a:moveTo>
                <a:lnTo>
                  <a:pt x="7086596" y="0"/>
                </a:lnTo>
                <a:lnTo>
                  <a:pt x="7086596" y="7086595"/>
                </a:lnTo>
                <a:lnTo>
                  <a:pt x="0" y="70865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8" id="28"/>
          <p:cNvSpPr/>
          <p:nvPr/>
        </p:nvSpPr>
        <p:spPr>
          <a:xfrm flipH="false" flipV="false" rot="10436461">
            <a:off x="-1660665" y="-3434424"/>
            <a:ext cx="6566182" cy="6566182"/>
          </a:xfrm>
          <a:custGeom>
            <a:avLst/>
            <a:gdLst/>
            <a:ahLst/>
            <a:cxnLst/>
            <a:rect r="r" b="b" t="t" l="l"/>
            <a:pathLst>
              <a:path h="6566182" w="6566182">
                <a:moveTo>
                  <a:pt x="0" y="0"/>
                </a:moveTo>
                <a:lnTo>
                  <a:pt x="6566182" y="0"/>
                </a:lnTo>
                <a:lnTo>
                  <a:pt x="6566182" y="6566182"/>
                </a:lnTo>
                <a:lnTo>
                  <a:pt x="0" y="656618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9" id="29"/>
          <p:cNvSpPr txBox="true"/>
          <p:nvPr/>
        </p:nvSpPr>
        <p:spPr>
          <a:xfrm rot="0">
            <a:off x="5956965" y="629334"/>
            <a:ext cx="5764226" cy="1230585"/>
          </a:xfrm>
          <a:prstGeom prst="rect">
            <a:avLst/>
          </a:prstGeom>
        </p:spPr>
        <p:txBody>
          <a:bodyPr anchor="t" rtlCol="false" tIns="0" lIns="0" bIns="0" rIns="0">
            <a:spAutoFit/>
          </a:bodyPr>
          <a:lstStyle/>
          <a:p>
            <a:pPr algn="ctr" marL="0" indent="0" lvl="0">
              <a:lnSpc>
                <a:spcPts val="9625"/>
              </a:lnSpc>
              <a:spcBef>
                <a:spcPct val="0"/>
              </a:spcBef>
            </a:pPr>
            <a:r>
              <a:rPr lang="en-US" b="true" sz="8020">
                <a:solidFill>
                  <a:srgbClr val="56AEFF"/>
                </a:solidFill>
                <a:latin typeface="Now Bold"/>
                <a:ea typeface="Now Bold"/>
                <a:cs typeface="Now Bold"/>
                <a:sym typeface="Now Bold"/>
              </a:rPr>
              <a:t>DIVISIONS</a:t>
            </a:r>
          </a:p>
        </p:txBody>
      </p:sp>
      <p:grpSp>
        <p:nvGrpSpPr>
          <p:cNvPr name="Group 30" id="30"/>
          <p:cNvGrpSpPr/>
          <p:nvPr/>
        </p:nvGrpSpPr>
        <p:grpSpPr>
          <a:xfrm rot="-10800000">
            <a:off x="6351974" y="8103231"/>
            <a:ext cx="4161751" cy="1184729"/>
            <a:chOff x="0" y="0"/>
            <a:chExt cx="2565722" cy="730386"/>
          </a:xfrm>
        </p:grpSpPr>
        <p:sp>
          <p:nvSpPr>
            <p:cNvPr name="Freeform 31" id="31"/>
            <p:cNvSpPr/>
            <p:nvPr/>
          </p:nvSpPr>
          <p:spPr>
            <a:xfrm flipH="false" flipV="false" rot="0">
              <a:off x="0" y="0"/>
              <a:ext cx="2565722" cy="730386"/>
            </a:xfrm>
            <a:custGeom>
              <a:avLst/>
              <a:gdLst/>
              <a:ahLst/>
              <a:cxnLst/>
              <a:rect r="r" b="b" t="t" l="l"/>
              <a:pathLst>
                <a:path h="730386" w="2565722">
                  <a:moveTo>
                    <a:pt x="0" y="0"/>
                  </a:moveTo>
                  <a:lnTo>
                    <a:pt x="2362522" y="0"/>
                  </a:lnTo>
                  <a:lnTo>
                    <a:pt x="2565722" y="365193"/>
                  </a:lnTo>
                  <a:lnTo>
                    <a:pt x="2362522" y="730386"/>
                  </a:lnTo>
                  <a:lnTo>
                    <a:pt x="0" y="730386"/>
                  </a:lnTo>
                  <a:lnTo>
                    <a:pt x="203200" y="365193"/>
                  </a:lnTo>
                  <a:lnTo>
                    <a:pt x="0" y="0"/>
                  </a:lnTo>
                  <a:close/>
                </a:path>
              </a:pathLst>
            </a:custGeom>
            <a:solidFill>
              <a:srgbClr val="0071C9"/>
            </a:solidFill>
          </p:spPr>
        </p:sp>
        <p:sp>
          <p:nvSpPr>
            <p:cNvPr name="TextBox 32" id="32"/>
            <p:cNvSpPr txBox="true"/>
            <p:nvPr/>
          </p:nvSpPr>
          <p:spPr>
            <a:xfrm>
              <a:off x="177800" y="-38100"/>
              <a:ext cx="2311722" cy="768486"/>
            </a:xfrm>
            <a:prstGeom prst="rect">
              <a:avLst/>
            </a:prstGeom>
          </p:spPr>
          <p:txBody>
            <a:bodyPr anchor="ctr" rtlCol="false" tIns="50800" lIns="50800" bIns="50800" rIns="50800"/>
            <a:lstStyle/>
            <a:p>
              <a:pPr algn="ctr">
                <a:lnSpc>
                  <a:spcPts val="2605"/>
                </a:lnSpc>
              </a:pPr>
            </a:p>
          </p:txBody>
        </p:sp>
      </p:grpSp>
      <p:sp>
        <p:nvSpPr>
          <p:cNvPr name="TextBox 33" id="33"/>
          <p:cNvSpPr txBox="true"/>
          <p:nvPr/>
        </p:nvSpPr>
        <p:spPr>
          <a:xfrm rot="0">
            <a:off x="6987360" y="8179431"/>
            <a:ext cx="2890979" cy="1008527"/>
          </a:xfrm>
          <a:prstGeom prst="rect">
            <a:avLst/>
          </a:prstGeom>
        </p:spPr>
        <p:txBody>
          <a:bodyPr anchor="t" rtlCol="false" tIns="0" lIns="0" bIns="0" rIns="0">
            <a:spAutoFit/>
          </a:bodyPr>
          <a:lstStyle/>
          <a:p>
            <a:pPr algn="ctr">
              <a:lnSpc>
                <a:spcPts val="4084"/>
              </a:lnSpc>
            </a:pPr>
            <a:r>
              <a:rPr lang="en-US" sz="2960" b="true">
                <a:solidFill>
                  <a:srgbClr val="FFFFFF"/>
                </a:solidFill>
                <a:latin typeface="DM Sans Bold"/>
                <a:ea typeface="DM Sans Bold"/>
                <a:cs typeface="DM Sans Bold"/>
                <a:sym typeface="DM Sans Bold"/>
              </a:rPr>
              <a:t>Administrative</a:t>
            </a:r>
          </a:p>
          <a:p>
            <a:pPr algn="ctr" marL="0" indent="0" lvl="0">
              <a:lnSpc>
                <a:spcPts val="4084"/>
              </a:lnSpc>
              <a:spcBef>
                <a:spcPct val="0"/>
              </a:spcBef>
            </a:pPr>
            <a:r>
              <a:rPr lang="en-US" b="true" sz="2960">
                <a:solidFill>
                  <a:srgbClr val="FFFFFF"/>
                </a:solidFill>
                <a:latin typeface="DM Sans Bold"/>
                <a:ea typeface="DM Sans Bold"/>
                <a:cs typeface="DM Sans Bold"/>
                <a:sym typeface="DM Sans Bold"/>
              </a:rPr>
              <a:t>Services</a:t>
            </a:r>
          </a:p>
        </p:txBody>
      </p:sp>
      <p:sp>
        <p:nvSpPr>
          <p:cNvPr name="TextBox 34" id="34"/>
          <p:cNvSpPr txBox="true"/>
          <p:nvPr/>
        </p:nvSpPr>
        <p:spPr>
          <a:xfrm rot="0">
            <a:off x="1593634" y="7807368"/>
            <a:ext cx="4500162" cy="1767327"/>
          </a:xfrm>
          <a:prstGeom prst="rect">
            <a:avLst/>
          </a:prstGeom>
        </p:spPr>
        <p:txBody>
          <a:bodyPr anchor="t" rtlCol="false" tIns="0" lIns="0" bIns="0" rIns="0">
            <a:spAutoFit/>
          </a:bodyPr>
          <a:lstStyle/>
          <a:p>
            <a:pPr algn="r" marL="0" indent="0" lvl="0">
              <a:lnSpc>
                <a:spcPts val="2355"/>
              </a:lnSpc>
            </a:pPr>
            <a:r>
              <a:rPr lang="en-US" sz="1869">
                <a:solidFill>
                  <a:srgbClr val="FFFFFF"/>
                </a:solidFill>
                <a:latin typeface="DM Sans"/>
                <a:ea typeface="DM Sans"/>
                <a:cs typeface="DM Sans"/>
                <a:sym typeface="DM Sans"/>
              </a:rPr>
              <a:t>The Administrative Servic</a:t>
            </a:r>
            <a:r>
              <a:rPr lang="en-US" sz="1869" strike="noStrike" u="none">
                <a:solidFill>
                  <a:srgbClr val="FFFFFF"/>
                </a:solidFill>
                <a:latin typeface="DM Sans"/>
                <a:ea typeface="DM Sans"/>
                <a:cs typeface="DM Sans"/>
                <a:sym typeface="DM Sans"/>
              </a:rPr>
              <a:t>es section supports the criminal justice process in case management, crime reporting, public record requests, court orders, evidence management, and concealed pistol licenses.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631327" y="597505"/>
            <a:ext cx="9077445" cy="9077445"/>
          </a:xfrm>
          <a:custGeom>
            <a:avLst/>
            <a:gdLst/>
            <a:ahLst/>
            <a:cxnLst/>
            <a:rect r="r" b="b" t="t" l="l"/>
            <a:pathLst>
              <a:path h="9077445" w="9077445">
                <a:moveTo>
                  <a:pt x="0" y="0"/>
                </a:moveTo>
                <a:lnTo>
                  <a:pt x="9077444" y="0"/>
                </a:lnTo>
                <a:lnTo>
                  <a:pt x="9077444" y="9077445"/>
                </a:lnTo>
                <a:lnTo>
                  <a:pt x="0" y="90774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82882" y="172270"/>
            <a:ext cx="10854044" cy="9502679"/>
          </a:xfrm>
          <a:custGeom>
            <a:avLst/>
            <a:gdLst/>
            <a:ahLst/>
            <a:cxnLst/>
            <a:rect r="r" b="b" t="t" l="l"/>
            <a:pathLst>
              <a:path h="9502679" w="10854044">
                <a:moveTo>
                  <a:pt x="0" y="0"/>
                </a:moveTo>
                <a:lnTo>
                  <a:pt x="10854044" y="0"/>
                </a:lnTo>
                <a:lnTo>
                  <a:pt x="10854044" y="9502680"/>
                </a:lnTo>
                <a:lnTo>
                  <a:pt x="0" y="9502680"/>
                </a:lnTo>
                <a:lnTo>
                  <a:pt x="0" y="0"/>
                </a:lnTo>
                <a:close/>
              </a:path>
            </a:pathLst>
          </a:custGeom>
          <a:blipFill>
            <a:blip r:embed="rId4"/>
            <a:stretch>
              <a:fillRect l="0" t="0" r="0" b="0"/>
            </a:stretch>
          </a:blipFill>
        </p:spPr>
      </p:sp>
      <p:sp>
        <p:nvSpPr>
          <p:cNvPr name="TextBox 4" id="4"/>
          <p:cNvSpPr txBox="true"/>
          <p:nvPr/>
        </p:nvSpPr>
        <p:spPr>
          <a:xfrm rot="0">
            <a:off x="1471189" y="795113"/>
            <a:ext cx="6023386" cy="1524000"/>
          </a:xfrm>
          <a:prstGeom prst="rect">
            <a:avLst/>
          </a:prstGeom>
        </p:spPr>
        <p:txBody>
          <a:bodyPr anchor="t" rtlCol="false" tIns="0" lIns="0" bIns="0" rIns="0">
            <a:spAutoFit/>
          </a:bodyPr>
          <a:lstStyle/>
          <a:p>
            <a:pPr algn="ctr" marL="0" indent="0" lvl="0">
              <a:lnSpc>
                <a:spcPts val="6000"/>
              </a:lnSpc>
              <a:spcBef>
                <a:spcPct val="0"/>
              </a:spcBef>
            </a:pPr>
            <a:r>
              <a:rPr lang="en-US" b="true" sz="5000">
                <a:solidFill>
                  <a:srgbClr val="145DA0"/>
                </a:solidFill>
                <a:latin typeface="Now Bold"/>
                <a:ea typeface="Now Bold"/>
                <a:cs typeface="Now Bold"/>
                <a:sym typeface="Now Bold"/>
              </a:rPr>
              <a:t>MAP OF THE ORGANIZATION</a:t>
            </a:r>
          </a:p>
        </p:txBody>
      </p:sp>
      <p:sp>
        <p:nvSpPr>
          <p:cNvPr name="TextBox 5" id="5"/>
          <p:cNvSpPr txBox="true"/>
          <p:nvPr/>
        </p:nvSpPr>
        <p:spPr>
          <a:xfrm rot="0">
            <a:off x="12026171" y="930050"/>
            <a:ext cx="3771018" cy="1225550"/>
          </a:xfrm>
          <a:prstGeom prst="rect">
            <a:avLst/>
          </a:prstGeom>
        </p:spPr>
        <p:txBody>
          <a:bodyPr anchor="t" rtlCol="false" tIns="0" lIns="0" bIns="0" rIns="0">
            <a:spAutoFit/>
          </a:bodyPr>
          <a:lstStyle/>
          <a:p>
            <a:pPr algn="ctr">
              <a:lnSpc>
                <a:spcPts val="3249"/>
              </a:lnSpc>
            </a:pPr>
            <a:r>
              <a:rPr lang="en-US" sz="2499">
                <a:solidFill>
                  <a:srgbClr val="145DA0"/>
                </a:solidFill>
                <a:latin typeface="DM Sans"/>
                <a:ea typeface="DM Sans"/>
                <a:cs typeface="DM Sans"/>
                <a:sym typeface="DM Sans"/>
              </a:rPr>
              <a:t>AVERAGE TENURE OF ALL EMPLOYEES IS</a:t>
            </a:r>
            <a:r>
              <a:rPr lang="en-US" sz="2499" b="true">
                <a:solidFill>
                  <a:srgbClr val="145DA0"/>
                </a:solidFill>
                <a:latin typeface="DM Sans Bold"/>
                <a:ea typeface="DM Sans Bold"/>
                <a:cs typeface="DM Sans Bold"/>
                <a:sym typeface="DM Sans Bold"/>
              </a:rPr>
              <a:t> </a:t>
            </a:r>
          </a:p>
          <a:p>
            <a:pPr algn="ctr" marL="0" indent="0" lvl="0">
              <a:lnSpc>
                <a:spcPts val="3249"/>
              </a:lnSpc>
              <a:spcBef>
                <a:spcPct val="0"/>
              </a:spcBef>
            </a:pPr>
            <a:r>
              <a:rPr lang="en-US" b="true" sz="2499">
                <a:solidFill>
                  <a:srgbClr val="145DA0"/>
                </a:solidFill>
                <a:latin typeface="DM Sans Bold"/>
                <a:ea typeface="DM Sans Bold"/>
                <a:cs typeface="DM Sans Bold"/>
                <a:sym typeface="DM Sans Bold"/>
              </a:rPr>
              <a:t>4.5 YEARS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145DA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3860032"/>
          </a:xfrm>
          <a:custGeom>
            <a:avLst/>
            <a:gdLst/>
            <a:ahLst/>
            <a:cxnLst/>
            <a:rect r="r" b="b" t="t" l="l"/>
            <a:pathLst>
              <a:path h="3860032" w="18288000">
                <a:moveTo>
                  <a:pt x="0" y="0"/>
                </a:moveTo>
                <a:lnTo>
                  <a:pt x="18288000" y="0"/>
                </a:lnTo>
                <a:lnTo>
                  <a:pt x="18288000" y="3860032"/>
                </a:lnTo>
                <a:lnTo>
                  <a:pt x="0" y="3860032"/>
                </a:lnTo>
                <a:lnTo>
                  <a:pt x="0" y="0"/>
                </a:lnTo>
                <a:close/>
              </a:path>
            </a:pathLst>
          </a:custGeom>
          <a:blipFill>
            <a:blip r:embed="rId2"/>
            <a:stretch>
              <a:fillRect l="0" t="-79456" r="0" b="-188367"/>
            </a:stretch>
          </a:blipFill>
        </p:spPr>
      </p:sp>
      <p:grpSp>
        <p:nvGrpSpPr>
          <p:cNvPr name="Group 3" id="3"/>
          <p:cNvGrpSpPr/>
          <p:nvPr/>
        </p:nvGrpSpPr>
        <p:grpSpPr>
          <a:xfrm rot="0">
            <a:off x="4458366" y="0"/>
            <a:ext cx="9658350" cy="10287000"/>
            <a:chOff x="0" y="0"/>
            <a:chExt cx="2543763" cy="2709333"/>
          </a:xfrm>
        </p:grpSpPr>
        <p:sp>
          <p:nvSpPr>
            <p:cNvPr name="Freeform 4" id="4"/>
            <p:cNvSpPr/>
            <p:nvPr/>
          </p:nvSpPr>
          <p:spPr>
            <a:xfrm flipH="false" flipV="false" rot="0">
              <a:off x="0" y="0"/>
              <a:ext cx="2543763" cy="2709333"/>
            </a:xfrm>
            <a:custGeom>
              <a:avLst/>
              <a:gdLst/>
              <a:ahLst/>
              <a:cxnLst/>
              <a:rect r="r" b="b" t="t" l="l"/>
              <a:pathLst>
                <a:path h="2709333" w="2543763">
                  <a:moveTo>
                    <a:pt x="0" y="0"/>
                  </a:moveTo>
                  <a:lnTo>
                    <a:pt x="2543763" y="0"/>
                  </a:lnTo>
                  <a:lnTo>
                    <a:pt x="2543763" y="2709333"/>
                  </a:lnTo>
                  <a:lnTo>
                    <a:pt x="0" y="2709333"/>
                  </a:lnTo>
                  <a:close/>
                </a:path>
              </a:pathLst>
            </a:custGeom>
            <a:solidFill>
              <a:srgbClr val="051D40">
                <a:alpha val="74902"/>
              </a:srgbClr>
            </a:solidFill>
          </p:spPr>
        </p:sp>
        <p:sp>
          <p:nvSpPr>
            <p:cNvPr name="TextBox 5" id="5"/>
            <p:cNvSpPr txBox="true"/>
            <p:nvPr/>
          </p:nvSpPr>
          <p:spPr>
            <a:xfrm>
              <a:off x="0" y="-38100"/>
              <a:ext cx="2543763" cy="2747433"/>
            </a:xfrm>
            <a:prstGeom prst="rect">
              <a:avLst/>
            </a:prstGeom>
          </p:spPr>
          <p:txBody>
            <a:bodyPr anchor="ctr" rtlCol="false" tIns="50800" lIns="50800" bIns="50800" rIns="50800"/>
            <a:lstStyle/>
            <a:p>
              <a:pPr algn="ctr">
                <a:lnSpc>
                  <a:spcPts val="2605"/>
                </a:lnSpc>
              </a:pPr>
            </a:p>
          </p:txBody>
        </p:sp>
      </p:grpSp>
      <p:sp>
        <p:nvSpPr>
          <p:cNvPr name="TextBox 6" id="6"/>
          <p:cNvSpPr txBox="true"/>
          <p:nvPr/>
        </p:nvSpPr>
        <p:spPr>
          <a:xfrm rot="0">
            <a:off x="5774487" y="789347"/>
            <a:ext cx="7026108" cy="2609850"/>
          </a:xfrm>
          <a:prstGeom prst="rect">
            <a:avLst/>
          </a:prstGeom>
        </p:spPr>
        <p:txBody>
          <a:bodyPr anchor="t" rtlCol="false" tIns="0" lIns="0" bIns="0" rIns="0">
            <a:spAutoFit/>
          </a:bodyPr>
          <a:lstStyle/>
          <a:p>
            <a:pPr algn="ctr" marL="0" indent="0" lvl="0">
              <a:lnSpc>
                <a:spcPts val="6751"/>
              </a:lnSpc>
              <a:spcBef>
                <a:spcPct val="0"/>
              </a:spcBef>
            </a:pPr>
            <a:r>
              <a:rPr lang="en-US" b="true" sz="5626">
                <a:solidFill>
                  <a:srgbClr val="56AEFF"/>
                </a:solidFill>
                <a:latin typeface="Now Bold"/>
                <a:ea typeface="Now Bold"/>
                <a:cs typeface="Now Bold"/>
                <a:sym typeface="Now Bold"/>
              </a:rPr>
              <a:t>COMMAND &amp; PATROL STAFF TRAINING</a:t>
            </a:r>
          </a:p>
        </p:txBody>
      </p:sp>
      <p:sp>
        <p:nvSpPr>
          <p:cNvPr name="TextBox 7" id="7"/>
          <p:cNvSpPr txBox="true"/>
          <p:nvPr/>
        </p:nvSpPr>
        <p:spPr>
          <a:xfrm rot="0">
            <a:off x="4882729" y="4689013"/>
            <a:ext cx="9045863" cy="1364245"/>
          </a:xfrm>
          <a:prstGeom prst="rect">
            <a:avLst/>
          </a:prstGeom>
        </p:spPr>
        <p:txBody>
          <a:bodyPr anchor="t" rtlCol="false" tIns="0" lIns="0" bIns="0" rIns="0">
            <a:spAutoFit/>
          </a:bodyPr>
          <a:lstStyle/>
          <a:p>
            <a:pPr algn="l">
              <a:lnSpc>
                <a:spcPts val="2760"/>
              </a:lnSpc>
            </a:pPr>
            <a:r>
              <a:rPr lang="en-US" sz="2000">
                <a:solidFill>
                  <a:srgbClr val="FFFFFF"/>
                </a:solidFill>
                <a:latin typeface="DM Sans"/>
                <a:ea typeface="DM Sans"/>
                <a:cs typeface="DM Sans"/>
                <a:sym typeface="DM Sans"/>
              </a:rPr>
              <a:t>Office</a:t>
            </a:r>
            <a:r>
              <a:rPr lang="en-US" sz="2000" strike="noStrike" u="none">
                <a:solidFill>
                  <a:srgbClr val="FFFFFF"/>
                </a:solidFill>
                <a:latin typeface="DM Sans"/>
                <a:ea typeface="DM Sans"/>
                <a:cs typeface="DM Sans"/>
                <a:sym typeface="DM Sans"/>
              </a:rPr>
              <a:t>rs are required to complete 24 hours of training per calendar year. Typically, annual training includes Crisis Intervention, Emergency Vehicle Operations Course, CPR/First Aid, Data Security, Firearm and Less Lethal Qualifications, etc. </a:t>
            </a:r>
          </a:p>
        </p:txBody>
      </p:sp>
      <p:sp>
        <p:nvSpPr>
          <p:cNvPr name="TextBox 8" id="8"/>
          <p:cNvSpPr txBox="true"/>
          <p:nvPr/>
        </p:nvSpPr>
        <p:spPr>
          <a:xfrm rot="0">
            <a:off x="4882729" y="4123405"/>
            <a:ext cx="4043663" cy="469392"/>
          </a:xfrm>
          <a:prstGeom prst="rect">
            <a:avLst/>
          </a:prstGeom>
        </p:spPr>
        <p:txBody>
          <a:bodyPr anchor="t" rtlCol="false" tIns="0" lIns="0" bIns="0" rIns="0">
            <a:spAutoFit/>
          </a:bodyPr>
          <a:lstStyle/>
          <a:p>
            <a:pPr algn="l" marL="0" indent="0" lvl="0">
              <a:lnSpc>
                <a:spcPts val="3863"/>
              </a:lnSpc>
              <a:spcBef>
                <a:spcPct val="0"/>
              </a:spcBef>
            </a:pPr>
            <a:r>
              <a:rPr lang="en-US" sz="2799">
                <a:solidFill>
                  <a:srgbClr val="FFFFFF"/>
                </a:solidFill>
                <a:latin typeface="DM Sans"/>
                <a:ea typeface="DM Sans"/>
                <a:cs typeface="DM Sans"/>
                <a:sym typeface="DM Sans"/>
              </a:rPr>
              <a:t>Patrol</a:t>
            </a:r>
          </a:p>
        </p:txBody>
      </p:sp>
      <p:sp>
        <p:nvSpPr>
          <p:cNvPr name="TextBox 9" id="9"/>
          <p:cNvSpPr txBox="true"/>
          <p:nvPr/>
        </p:nvSpPr>
        <p:spPr>
          <a:xfrm rot="0">
            <a:off x="4882729" y="6300642"/>
            <a:ext cx="4043663" cy="469392"/>
          </a:xfrm>
          <a:prstGeom prst="rect">
            <a:avLst/>
          </a:prstGeom>
        </p:spPr>
        <p:txBody>
          <a:bodyPr anchor="t" rtlCol="false" tIns="0" lIns="0" bIns="0" rIns="0">
            <a:spAutoFit/>
          </a:bodyPr>
          <a:lstStyle/>
          <a:p>
            <a:pPr algn="l" marL="0" indent="0" lvl="0">
              <a:lnSpc>
                <a:spcPts val="3863"/>
              </a:lnSpc>
              <a:spcBef>
                <a:spcPct val="0"/>
              </a:spcBef>
            </a:pPr>
            <a:r>
              <a:rPr lang="en-US" sz="2799">
                <a:solidFill>
                  <a:srgbClr val="FFFFFF"/>
                </a:solidFill>
                <a:latin typeface="DM Sans"/>
                <a:ea typeface="DM Sans"/>
                <a:cs typeface="DM Sans"/>
                <a:sym typeface="DM Sans"/>
              </a:rPr>
              <a:t>Patrol Supplemental </a:t>
            </a:r>
          </a:p>
        </p:txBody>
      </p:sp>
      <p:sp>
        <p:nvSpPr>
          <p:cNvPr name="TextBox 10" id="10"/>
          <p:cNvSpPr txBox="true"/>
          <p:nvPr/>
        </p:nvSpPr>
        <p:spPr>
          <a:xfrm rot="0">
            <a:off x="4882729" y="6865285"/>
            <a:ext cx="9045863" cy="1364245"/>
          </a:xfrm>
          <a:prstGeom prst="rect">
            <a:avLst/>
          </a:prstGeom>
        </p:spPr>
        <p:txBody>
          <a:bodyPr anchor="t" rtlCol="false" tIns="0" lIns="0" bIns="0" rIns="0">
            <a:spAutoFit/>
          </a:bodyPr>
          <a:lstStyle/>
          <a:p>
            <a:pPr algn="l">
              <a:lnSpc>
                <a:spcPts val="2760"/>
              </a:lnSpc>
            </a:pPr>
            <a:r>
              <a:rPr lang="en-US" sz="2000">
                <a:solidFill>
                  <a:srgbClr val="FFFFFF"/>
                </a:solidFill>
                <a:latin typeface="DM Sans"/>
                <a:ea typeface="DM Sans"/>
                <a:cs typeface="DM Sans"/>
                <a:sym typeface="DM Sans"/>
              </a:rPr>
              <a:t>Our Department provides more than the minimum 24-hour required training, with staff participating in over 80+ hours of training annually. We focus on specialized training that benefits the individual officers, the Department, and the communities we serve. </a:t>
            </a:r>
          </a:p>
        </p:txBody>
      </p:sp>
      <p:sp>
        <p:nvSpPr>
          <p:cNvPr name="TextBox 11" id="11"/>
          <p:cNvSpPr txBox="true"/>
          <p:nvPr/>
        </p:nvSpPr>
        <p:spPr>
          <a:xfrm rot="0">
            <a:off x="4882729" y="8477179"/>
            <a:ext cx="4043663" cy="469392"/>
          </a:xfrm>
          <a:prstGeom prst="rect">
            <a:avLst/>
          </a:prstGeom>
        </p:spPr>
        <p:txBody>
          <a:bodyPr anchor="t" rtlCol="false" tIns="0" lIns="0" bIns="0" rIns="0">
            <a:spAutoFit/>
          </a:bodyPr>
          <a:lstStyle/>
          <a:p>
            <a:pPr algn="l" marL="0" indent="0" lvl="0">
              <a:lnSpc>
                <a:spcPts val="3863"/>
              </a:lnSpc>
              <a:spcBef>
                <a:spcPct val="0"/>
              </a:spcBef>
            </a:pPr>
            <a:r>
              <a:rPr lang="en-US" sz="2799">
                <a:solidFill>
                  <a:srgbClr val="FFFFFF"/>
                </a:solidFill>
                <a:latin typeface="DM Sans"/>
                <a:ea typeface="DM Sans"/>
                <a:cs typeface="DM Sans"/>
                <a:sym typeface="DM Sans"/>
              </a:rPr>
              <a:t>Command</a:t>
            </a:r>
          </a:p>
        </p:txBody>
      </p:sp>
      <p:sp>
        <p:nvSpPr>
          <p:cNvPr name="TextBox 12" id="12"/>
          <p:cNvSpPr txBox="true"/>
          <p:nvPr/>
        </p:nvSpPr>
        <p:spPr>
          <a:xfrm rot="0">
            <a:off x="4882729" y="9041821"/>
            <a:ext cx="9045863" cy="1364245"/>
          </a:xfrm>
          <a:prstGeom prst="rect">
            <a:avLst/>
          </a:prstGeom>
        </p:spPr>
        <p:txBody>
          <a:bodyPr anchor="t" rtlCol="false" tIns="0" lIns="0" bIns="0" rIns="0">
            <a:spAutoFit/>
          </a:bodyPr>
          <a:lstStyle/>
          <a:p>
            <a:pPr algn="l">
              <a:lnSpc>
                <a:spcPts val="2760"/>
              </a:lnSpc>
            </a:pPr>
            <a:r>
              <a:rPr lang="en-US" sz="2000" strike="noStrike" u="none">
                <a:solidFill>
                  <a:srgbClr val="FFFFFF"/>
                </a:solidFill>
                <a:latin typeface="DM Sans"/>
                <a:ea typeface="DM Sans"/>
                <a:cs typeface="DM Sans"/>
                <a:sym typeface="DM Sans"/>
              </a:rPr>
              <a:t>In addition to the required training of patrol officers, our Command Staff undergo Supervisory, Leadership, Management, and Executive Level trainings. </a:t>
            </a:r>
          </a:p>
          <a:p>
            <a:pPr algn="l">
              <a:lnSpc>
                <a:spcPts val="276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51D40"/>
        </a:solidFill>
      </p:bgPr>
    </p:bg>
    <p:spTree>
      <p:nvGrpSpPr>
        <p:cNvPr id="1" name=""/>
        <p:cNvGrpSpPr/>
        <p:nvPr/>
      </p:nvGrpSpPr>
      <p:grpSpPr>
        <a:xfrm>
          <a:off x="0" y="0"/>
          <a:ext cx="0" cy="0"/>
          <a:chOff x="0" y="0"/>
          <a:chExt cx="0" cy="0"/>
        </a:xfrm>
      </p:grpSpPr>
      <p:sp>
        <p:nvSpPr>
          <p:cNvPr name="Freeform 2" id="2"/>
          <p:cNvSpPr/>
          <p:nvPr/>
        </p:nvSpPr>
        <p:spPr>
          <a:xfrm flipH="false" flipV="false" rot="0">
            <a:off x="15128164" y="-2586935"/>
            <a:ext cx="5956513" cy="5956513"/>
          </a:xfrm>
          <a:custGeom>
            <a:avLst/>
            <a:gdLst/>
            <a:ahLst/>
            <a:cxnLst/>
            <a:rect r="r" b="b" t="t" l="l"/>
            <a:pathLst>
              <a:path h="5956513" w="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359890" y="7239384"/>
            <a:ext cx="5956513" cy="5956513"/>
          </a:xfrm>
          <a:custGeom>
            <a:avLst/>
            <a:gdLst/>
            <a:ahLst/>
            <a:cxnLst/>
            <a:rect r="r" b="b" t="t" l="l"/>
            <a:pathLst>
              <a:path h="5956513" w="5956513">
                <a:moveTo>
                  <a:pt x="0" y="0"/>
                </a:moveTo>
                <a:lnTo>
                  <a:pt x="5956513" y="0"/>
                </a:lnTo>
                <a:lnTo>
                  <a:pt x="5956513" y="5956513"/>
                </a:lnTo>
                <a:lnTo>
                  <a:pt x="0" y="59565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045462" y="2155304"/>
            <a:ext cx="10737212" cy="7529470"/>
          </a:xfrm>
          <a:custGeom>
            <a:avLst/>
            <a:gdLst/>
            <a:ahLst/>
            <a:cxnLst/>
            <a:rect r="r" b="b" t="t" l="l"/>
            <a:pathLst>
              <a:path h="7529470" w="10737212">
                <a:moveTo>
                  <a:pt x="0" y="0"/>
                </a:moveTo>
                <a:lnTo>
                  <a:pt x="10737212" y="0"/>
                </a:lnTo>
                <a:lnTo>
                  <a:pt x="10737212" y="7529470"/>
                </a:lnTo>
                <a:lnTo>
                  <a:pt x="0" y="7529470"/>
                </a:lnTo>
                <a:lnTo>
                  <a:pt x="0" y="0"/>
                </a:lnTo>
                <a:close/>
              </a:path>
            </a:pathLst>
          </a:custGeom>
          <a:blipFill>
            <a:blip r:embed="rId4"/>
            <a:stretch>
              <a:fillRect l="0" t="0" r="0" b="0"/>
            </a:stretch>
          </a:blipFill>
        </p:spPr>
      </p:sp>
      <p:sp>
        <p:nvSpPr>
          <p:cNvPr name="TextBox 5" id="5"/>
          <p:cNvSpPr txBox="true"/>
          <p:nvPr/>
        </p:nvSpPr>
        <p:spPr>
          <a:xfrm rot="0">
            <a:off x="854534" y="812279"/>
            <a:ext cx="9607394" cy="971550"/>
          </a:xfrm>
          <a:prstGeom prst="rect">
            <a:avLst/>
          </a:prstGeom>
        </p:spPr>
        <p:txBody>
          <a:bodyPr anchor="t" rtlCol="false" tIns="0" lIns="0" bIns="0" rIns="0">
            <a:spAutoFit/>
          </a:bodyPr>
          <a:lstStyle/>
          <a:p>
            <a:pPr algn="l" marL="0" indent="0" lvl="0">
              <a:lnSpc>
                <a:spcPts val="7522"/>
              </a:lnSpc>
              <a:spcBef>
                <a:spcPct val="0"/>
              </a:spcBef>
            </a:pPr>
            <a:r>
              <a:rPr lang="en-US" b="true" sz="6268">
                <a:solidFill>
                  <a:srgbClr val="4BD1FB"/>
                </a:solidFill>
                <a:latin typeface="Now Bold"/>
                <a:ea typeface="Now Bold"/>
                <a:cs typeface="Now Bold"/>
                <a:sym typeface="Now Bold"/>
              </a:rPr>
              <a:t>PROPOSED SERVICES</a:t>
            </a:r>
          </a:p>
        </p:txBody>
      </p:sp>
      <p:sp>
        <p:nvSpPr>
          <p:cNvPr name="TextBox 6" id="6"/>
          <p:cNvSpPr txBox="true"/>
          <p:nvPr/>
        </p:nvSpPr>
        <p:spPr>
          <a:xfrm rot="0">
            <a:off x="635882" y="2255602"/>
            <a:ext cx="6139600" cy="2804309"/>
          </a:xfrm>
          <a:prstGeom prst="rect">
            <a:avLst/>
          </a:prstGeom>
        </p:spPr>
        <p:txBody>
          <a:bodyPr anchor="t" rtlCol="false" tIns="0" lIns="0" bIns="0" rIns="0">
            <a:spAutoFit/>
          </a:bodyPr>
          <a:lstStyle/>
          <a:p>
            <a:pPr algn="l" marL="518160" indent="-259080" lvl="1">
              <a:lnSpc>
                <a:spcPts val="3311"/>
              </a:lnSpc>
              <a:buFont typeface="Arial"/>
              <a:buChar char="•"/>
            </a:pPr>
            <a:r>
              <a:rPr lang="en-US" b="true" sz="2400">
                <a:solidFill>
                  <a:srgbClr val="FFFFFF"/>
                </a:solidFill>
                <a:latin typeface="DM Sans Bold"/>
                <a:ea typeface="DM Sans Bold"/>
                <a:cs typeface="DM Sans Bold"/>
                <a:sym typeface="DM Sans Bold"/>
              </a:rPr>
              <a:t>Easy to Reach, Hard to Leave</a:t>
            </a:r>
          </a:p>
          <a:p>
            <a:pPr algn="l" marL="993141" indent="-331047" lvl="2">
              <a:lnSpc>
                <a:spcPts val="3174"/>
              </a:lnSpc>
              <a:buFont typeface="Arial"/>
              <a:buChar char="⚬"/>
            </a:pPr>
            <a:r>
              <a:rPr lang="en-US" sz="2300">
                <a:solidFill>
                  <a:srgbClr val="FFFFFF"/>
                </a:solidFill>
                <a:latin typeface="DM Sans"/>
                <a:ea typeface="DM Sans"/>
                <a:cs typeface="DM Sans"/>
                <a:sym typeface="DM Sans"/>
              </a:rPr>
              <a:t>A livable and charming community, where people care about and know each other, requires a police department that shares the same values. </a:t>
            </a:r>
          </a:p>
          <a:p>
            <a:pPr algn="l" marL="0" indent="0" lvl="0">
              <a:lnSpc>
                <a:spcPts val="3090"/>
              </a:lnSpc>
              <a:spcBef>
                <a:spcPct val="0"/>
              </a:spcBef>
            </a:pPr>
          </a:p>
        </p:txBody>
      </p:sp>
      <p:sp>
        <p:nvSpPr>
          <p:cNvPr name="TextBox 7" id="7"/>
          <p:cNvSpPr txBox="true"/>
          <p:nvPr/>
        </p:nvSpPr>
        <p:spPr>
          <a:xfrm rot="0">
            <a:off x="635882" y="4938553"/>
            <a:ext cx="5907653" cy="812955"/>
          </a:xfrm>
          <a:prstGeom prst="rect">
            <a:avLst/>
          </a:prstGeom>
        </p:spPr>
        <p:txBody>
          <a:bodyPr anchor="t" rtlCol="false" tIns="0" lIns="0" bIns="0" rIns="0">
            <a:spAutoFit/>
          </a:bodyPr>
          <a:lstStyle/>
          <a:p>
            <a:pPr algn="l" marL="518160" indent="-259080" lvl="1">
              <a:lnSpc>
                <a:spcPts val="3311"/>
              </a:lnSpc>
              <a:buFont typeface="Arial"/>
              <a:buChar char="•"/>
            </a:pPr>
            <a:r>
              <a:rPr lang="en-US" b="true" sz="2400">
                <a:solidFill>
                  <a:srgbClr val="FFFFFF"/>
                </a:solidFill>
                <a:latin typeface="DM Sans Bold"/>
                <a:ea typeface="DM Sans Bold"/>
                <a:cs typeface="DM Sans Bold"/>
                <a:sym typeface="DM Sans Bold"/>
              </a:rPr>
              <a:t>“No Call Too Small”</a:t>
            </a:r>
          </a:p>
          <a:p>
            <a:pPr algn="l" marL="993141" indent="-331047" lvl="2">
              <a:lnSpc>
                <a:spcPts val="3174"/>
              </a:lnSpc>
              <a:buFont typeface="Arial"/>
              <a:buChar char="⚬"/>
            </a:pPr>
            <a:r>
              <a:rPr lang="en-US" sz="2300">
                <a:solidFill>
                  <a:srgbClr val="FFFFFF"/>
                </a:solidFill>
                <a:latin typeface="DM Sans"/>
                <a:ea typeface="DM Sans"/>
                <a:cs typeface="DM Sans"/>
                <a:sym typeface="DM Sans"/>
              </a:rPr>
              <a:t>Everyone and every call matters.</a:t>
            </a:r>
          </a:p>
        </p:txBody>
      </p:sp>
      <p:sp>
        <p:nvSpPr>
          <p:cNvPr name="TextBox 8" id="8"/>
          <p:cNvSpPr txBox="true"/>
          <p:nvPr/>
        </p:nvSpPr>
        <p:spPr>
          <a:xfrm rot="0">
            <a:off x="635882" y="6076153"/>
            <a:ext cx="6139600" cy="1632006"/>
          </a:xfrm>
          <a:prstGeom prst="rect">
            <a:avLst/>
          </a:prstGeom>
        </p:spPr>
        <p:txBody>
          <a:bodyPr anchor="t" rtlCol="false" tIns="0" lIns="0" bIns="0" rIns="0">
            <a:spAutoFit/>
          </a:bodyPr>
          <a:lstStyle/>
          <a:p>
            <a:pPr algn="l" marL="518160" indent="-259080" lvl="1">
              <a:lnSpc>
                <a:spcPts val="3311"/>
              </a:lnSpc>
              <a:buFont typeface="Arial"/>
              <a:buChar char="•"/>
            </a:pPr>
            <a:r>
              <a:rPr lang="en-US" b="true" sz="2400">
                <a:solidFill>
                  <a:srgbClr val="FFFFFF"/>
                </a:solidFill>
                <a:latin typeface="DM Sans Bold"/>
                <a:ea typeface="DM Sans Bold"/>
                <a:cs typeface="DM Sans Bold"/>
                <a:sym typeface="DM Sans Bold"/>
              </a:rPr>
              <a:t>Addressing North Bend’s Unique Policing Needs</a:t>
            </a:r>
          </a:p>
          <a:p>
            <a:pPr algn="l" marL="993141" indent="-331047" lvl="2">
              <a:lnSpc>
                <a:spcPts val="3174"/>
              </a:lnSpc>
              <a:spcBef>
                <a:spcPct val="0"/>
              </a:spcBef>
              <a:buFont typeface="Arial"/>
              <a:buChar char="⚬"/>
            </a:pPr>
            <a:r>
              <a:rPr lang="en-US" sz="2300">
                <a:solidFill>
                  <a:srgbClr val="FFFFFF"/>
                </a:solidFill>
                <a:latin typeface="DM Sans"/>
                <a:ea typeface="DM Sans"/>
                <a:cs typeface="DM Sans"/>
                <a:sym typeface="DM Sans"/>
              </a:rPr>
              <a:t>CPSM Report’s Workload Analysis    (p. 38-39, 49)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DAGiqU7dzcM</dc:identifier>
  <dcterms:modified xsi:type="dcterms:W3CDTF">2011-08-01T06:04:30Z</dcterms:modified>
  <cp:revision>1</cp:revision>
  <dc:title>Blue Dark Professional Geometric Business Project Presentation </dc:title>
</cp:coreProperties>
</file>